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8"/>
  </p:notesMasterIdLst>
  <p:handoutMasterIdLst>
    <p:handoutMasterId r:id="rId29"/>
  </p:handoutMasterIdLst>
  <p:sldIdLst>
    <p:sldId id="322" r:id="rId2"/>
    <p:sldId id="351" r:id="rId3"/>
    <p:sldId id="355" r:id="rId4"/>
    <p:sldId id="834" r:id="rId5"/>
    <p:sldId id="931" r:id="rId6"/>
    <p:sldId id="894" r:id="rId7"/>
    <p:sldId id="896" r:id="rId8"/>
    <p:sldId id="830" r:id="rId9"/>
    <p:sldId id="945" r:id="rId10"/>
    <p:sldId id="952" r:id="rId11"/>
    <p:sldId id="953" r:id="rId12"/>
    <p:sldId id="900" r:id="rId13"/>
    <p:sldId id="954" r:id="rId14"/>
    <p:sldId id="955" r:id="rId15"/>
    <p:sldId id="956" r:id="rId16"/>
    <p:sldId id="957" r:id="rId17"/>
    <p:sldId id="959" r:id="rId18"/>
    <p:sldId id="971" r:id="rId19"/>
    <p:sldId id="864" r:id="rId20"/>
    <p:sldId id="961" r:id="rId21"/>
    <p:sldId id="958" r:id="rId22"/>
    <p:sldId id="962" r:id="rId23"/>
    <p:sldId id="856" r:id="rId24"/>
    <p:sldId id="964" r:id="rId25"/>
    <p:sldId id="738" r:id="rId26"/>
    <p:sldId id="865" r:id="rId27"/>
  </p:sldIdLst>
  <p:sldSz cx="12190413" cy="6859588"/>
  <p:notesSz cx="6858000" cy="9144000"/>
  <p:embeddedFontLst>
    <p:embeddedFont>
      <p:font typeface="굴림체" panose="020B0609000101010101" pitchFamily="49" charset="-127"/>
      <p:regular r:id="rId30"/>
    </p:embeddedFont>
    <p:embeddedFont>
      <p:font typeface="맑은 고딕" panose="020B0503020000020004" pitchFamily="34" charset="-127"/>
      <p:regular r:id="rId31"/>
      <p:bold r:id="rId32"/>
    </p:embeddedFont>
    <p:embeddedFont>
      <p:font typeface="Calibri" panose="020F0502020204030204" pitchFamily="34" charset="0"/>
      <p:regular r:id="rId33"/>
      <p:bold r:id="rId34"/>
      <p:italic r:id="rId35"/>
      <p:boldItalic r:id="rId36"/>
    </p:embeddedFont>
    <p:embeddedFont>
      <p:font typeface="Calibri Light" panose="020F0302020204030204" pitchFamily="34" charset="0"/>
      <p:regular r:id="rId37"/>
      <p:italic r:id="rId38"/>
    </p:embeddedFont>
    <p:embeddedFont>
      <p:font typeface="Noto Sans" panose="020B0502040504020204" pitchFamily="34" charset="0"/>
      <p:regular r:id="rId39"/>
      <p:bold r:id="rId40"/>
      <p:italic r:id="rId41"/>
      <p:boldItalic r:id="rId42"/>
    </p:embeddedFont>
  </p:embeddedFontLst>
  <p:defaultTextStyle>
    <a:defPPr>
      <a:defRPr lang="ko-KR"/>
    </a:defPPr>
    <a:lvl1pPr marL="0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1pPr>
    <a:lvl2pPr marL="497845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2pPr>
    <a:lvl3pPr marL="995690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3pPr>
    <a:lvl4pPr marL="1493535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4pPr>
    <a:lvl5pPr marL="1991380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5pPr>
    <a:lvl6pPr marL="2489225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6pPr>
    <a:lvl7pPr marL="2987070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7pPr>
    <a:lvl8pPr marL="3484916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8pPr>
    <a:lvl9pPr marL="3982761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2161">
          <p15:clr>
            <a:srgbClr val="A4A3A4"/>
          </p15:clr>
        </p15:guide>
        <p15:guide id="4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597FE"/>
    <a:srgbClr val="010E54"/>
    <a:srgbClr val="03ECFF"/>
    <a:srgbClr val="17293D"/>
    <a:srgbClr val="1C89DB"/>
    <a:srgbClr val="CE9552"/>
    <a:srgbClr val="FF6100"/>
    <a:srgbClr val="BDDAEA"/>
    <a:srgbClr val="140D3B"/>
    <a:srgbClr val="F4AB8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875" autoAdjust="0"/>
    <p:restoredTop sz="82881" autoAdjust="0"/>
  </p:normalViewPr>
  <p:slideViewPr>
    <p:cSldViewPr>
      <p:cViewPr varScale="1">
        <p:scale>
          <a:sx n="91" d="100"/>
          <a:sy n="91" d="100"/>
        </p:scale>
        <p:origin x="1566" y="78"/>
      </p:cViewPr>
      <p:guideLst>
        <p:guide orient="horz" pos="2160"/>
        <p:guide pos="2880"/>
        <p:guide orient="horz" pos="2161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92" d="100"/>
          <a:sy n="92" d="100"/>
        </p:scale>
        <p:origin x="3546" y="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0.fntdata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font" Target="fonts/font13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12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CCFBE2-2B8D-499C-81C9-2CD5B3EB8E93}" type="datetimeFigureOut">
              <a:rPr lang="ko-KR" altLang="en-US" smtClean="0"/>
              <a:pPr/>
              <a:t>2023-11-10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54DD7E-3179-445A-81DB-781C4554AFF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95366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545AC5-813F-4ED1-B011-8EA17CB93331}" type="datetimeFigureOut">
              <a:rPr lang="ko-KR" altLang="en-US" smtClean="0"/>
              <a:pPr/>
              <a:t>2023-11-10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504B90-27FD-422C-8CC6-2AADAD122D0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7072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1pPr>
    <a:lvl2pPr marL="497845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2pPr>
    <a:lvl3pPr marL="995690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3pPr>
    <a:lvl4pPr marL="1493535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4pPr>
    <a:lvl5pPr marL="1991380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5pPr>
    <a:lvl6pPr marL="2489225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2987070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484916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3982761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391061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56396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78995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6735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40962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>
                <a:ea typeface="ＭＳ Ｐゴシック" pitchFamily="34" charset="-128"/>
              </a:rPr>
              <a:t>Rewards in the future (deeper in the tree) matter less</a:t>
            </a:r>
          </a:p>
          <a:p>
            <a:endParaRPr lang="en-US" dirty="0">
              <a:ea typeface="ＭＳ Ｐゴシック" pitchFamily="34" charset="-128"/>
            </a:endParaRPr>
          </a:p>
          <a:p>
            <a:r>
              <a:rPr lang="en-US" dirty="0">
                <a:ea typeface="ＭＳ Ｐゴシック" pitchFamily="34" charset="-128"/>
              </a:rPr>
              <a:t>Interesting: running </a:t>
            </a:r>
            <a:r>
              <a:rPr lang="en-US" dirty="0" err="1">
                <a:ea typeface="ＭＳ Ｐゴシック" pitchFamily="34" charset="-128"/>
              </a:rPr>
              <a:t>expectimax</a:t>
            </a:r>
            <a:r>
              <a:rPr lang="en-US" dirty="0">
                <a:ea typeface="ＭＳ Ｐゴシック" pitchFamily="34" charset="-128"/>
              </a:rPr>
              <a:t>, if having to truncate the search, then not losing much; e.g.,  less then \</a:t>
            </a:r>
            <a:r>
              <a:rPr lang="en-US" dirty="0" err="1">
                <a:ea typeface="ＭＳ Ｐゴシック" pitchFamily="34" charset="-128"/>
              </a:rPr>
              <a:t>gamma^d</a:t>
            </a:r>
            <a:r>
              <a:rPr lang="en-US" dirty="0">
                <a:ea typeface="ＭＳ Ｐゴシック" pitchFamily="34" charset="-128"/>
              </a:rPr>
              <a:t> / (1-\gamma)</a:t>
            </a:r>
          </a:p>
          <a:p>
            <a:endParaRPr lang="en-US" dirty="0">
              <a:ea typeface="ＭＳ Ｐゴシック" pitchFamily="34" charset="-128"/>
            </a:endParaRPr>
          </a:p>
        </p:txBody>
      </p:sp>
      <p:sp>
        <p:nvSpPr>
          <p:cNvPr id="40963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48DDD6D-317B-4886-9A60-0B722A074D75}" type="slidenum">
              <a:rPr lang="en-US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6463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07826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35688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79900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8555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9569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0" i="0" u="none" strike="noStrike" baseline="0" dirty="0">
                <a:latin typeface="Times-Roman"/>
              </a:rPr>
              <a:t>Intelligent agents are supposed to maximize their performance measure</a:t>
            </a:r>
            <a:r>
              <a:rPr lang="tr-TR" sz="1400" b="0" i="0" u="none" strike="noStrike" baseline="0" dirty="0">
                <a:latin typeface="Times-Roman"/>
              </a:rPr>
              <a:t>.</a:t>
            </a:r>
          </a:p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61689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9569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0" i="0" u="none" strike="noStrike" baseline="0" dirty="0">
                <a:latin typeface="Times-Roman"/>
              </a:rPr>
              <a:t>Intelligent agents are supposed to maximize their performance measure</a:t>
            </a:r>
            <a:r>
              <a:rPr lang="tr-TR" sz="1400" b="0" i="0" u="none" strike="noStrike" baseline="0" dirty="0">
                <a:latin typeface="Times-Roman"/>
              </a:rPr>
              <a:t>.</a:t>
            </a:r>
          </a:p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96323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36866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>
                <a:ea typeface="ＭＳ Ｐゴシック" pitchFamily="34" charset="-128"/>
              </a:rPr>
              <a:t>In MDP chance node represents uncertainty about what might happen based on (s,a)  [as opposed to being a random adversary]</a:t>
            </a:r>
          </a:p>
          <a:p>
            <a:endParaRPr lang="en-US">
              <a:ea typeface="ＭＳ Ｐゴシック" pitchFamily="34" charset="-128"/>
            </a:endParaRPr>
          </a:p>
          <a:p>
            <a:r>
              <a:rPr lang="en-US">
                <a:ea typeface="ＭＳ Ｐゴシック" pitchFamily="34" charset="-128"/>
              </a:rPr>
              <a:t>Q-state (s,a) is when you were in a state and took an action </a:t>
            </a:r>
          </a:p>
        </p:txBody>
      </p:sp>
      <p:sp>
        <p:nvSpPr>
          <p:cNvPr id="36867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88101"/>
            <a:fld id="{381D20B8-C290-4C94-8C7F-0277B9D2F6EE}" type="slidenum">
              <a:rPr lang="en-US"/>
              <a:pPr defTabSz="988101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8231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9569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0" i="0" u="none" strike="noStrike" baseline="0" dirty="0">
                <a:latin typeface="Times-Roman"/>
              </a:rPr>
              <a:t>Intelligent agents are supposed to maximize their performance measure</a:t>
            </a:r>
            <a:r>
              <a:rPr lang="tr-TR" sz="1400" b="0" i="0" u="none" strike="noStrike" baseline="0" dirty="0">
                <a:latin typeface="Times-Roman"/>
              </a:rPr>
              <a:t>.</a:t>
            </a:r>
          </a:p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24193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9569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0" i="0" u="none" strike="noStrike" baseline="0" dirty="0">
                <a:latin typeface="Times-Roman"/>
              </a:rPr>
              <a:t>Intelligent agents are supposed to maximize their performance measure</a:t>
            </a:r>
            <a:r>
              <a:rPr lang="tr-TR" sz="1400" b="0" i="0" u="none" strike="noStrike" baseline="0" dirty="0">
                <a:latin typeface="Times-Roman"/>
              </a:rPr>
              <a:t>.</a:t>
            </a:r>
          </a:p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89005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9569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0" i="0" u="none" strike="noStrike" baseline="0" dirty="0">
                <a:latin typeface="Times-Roman"/>
              </a:rPr>
              <a:t>Intelligent agents are supposed to maximize their performance measure</a:t>
            </a:r>
            <a:r>
              <a:rPr lang="tr-TR" sz="1400" b="0" i="0" u="none" strike="noStrike" baseline="0" dirty="0">
                <a:latin typeface="Times-Roman"/>
              </a:rPr>
              <a:t>.</a:t>
            </a:r>
          </a:p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71513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26788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96338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Resim 6">
            <a:extLst>
              <a:ext uri="{FF2B5EF4-FFF2-40B4-BE49-F238E27FC236}">
                <a16:creationId xmlns:a16="http://schemas.microsoft.com/office/drawing/2014/main" id="{66E1F538-CD17-4FEB-9F3C-904332F060A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0413" cy="6859588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2023-11-10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4" name="부제목 2"/>
          <p:cNvSpPr>
            <a:spLocks noGrp="1"/>
          </p:cNvSpPr>
          <p:nvPr>
            <p:ph type="subTitle" idx="1"/>
          </p:nvPr>
        </p:nvSpPr>
        <p:spPr>
          <a:xfrm>
            <a:off x="5735166" y="5540319"/>
            <a:ext cx="4968552" cy="841803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9569" tIns="49785" rIns="99569" bIns="49785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9569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1200" kern="1200" baseline="0" dirty="0">
                <a:solidFill>
                  <a:srgbClr val="03ECFF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  <a:lvl2pPr marL="4978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956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4935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9913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4892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9870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4849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9827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ko-KR" altLang="en-US" dirty="0"/>
          </a:p>
        </p:txBody>
      </p:sp>
      <p:sp>
        <p:nvSpPr>
          <p:cNvPr id="15" name="제목 1"/>
          <p:cNvSpPr>
            <a:spLocks noGrp="1"/>
          </p:cNvSpPr>
          <p:nvPr>
            <p:ph type="ctrTitle" hasCustomPrompt="1"/>
          </p:nvPr>
        </p:nvSpPr>
        <p:spPr>
          <a:xfrm>
            <a:off x="5735166" y="3501802"/>
            <a:ext cx="6264696" cy="2190055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9569" tIns="49785" rIns="99569" bIns="49785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9569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8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제목을</a:t>
            </a:r>
            <a:r>
              <a:rPr lang="en-US" altLang="ko-KR" dirty="0"/>
              <a:t> </a:t>
            </a:r>
            <a:br>
              <a:rPr lang="en-US" altLang="ko-KR" dirty="0"/>
            </a:br>
            <a:r>
              <a:rPr lang="ko-KR" altLang="en-US" dirty="0"/>
              <a:t>입력하시오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2023-11-10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AB7BB045-7E42-4329-98F9-9E7A1CE665D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78515" cy="685958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" y="1240"/>
            <a:ext cx="12190400" cy="6857100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2023-11-10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" y="1240"/>
            <a:ext cx="12190400" cy="6857100"/>
          </a:xfrm>
          <a:prstGeom prst="rect">
            <a:avLst/>
          </a:prstGeom>
        </p:spPr>
      </p:pic>
      <p:sp>
        <p:nvSpPr>
          <p:cNvPr id="15" name="내용 개체 틀 2"/>
          <p:cNvSpPr>
            <a:spLocks noGrp="1"/>
          </p:cNvSpPr>
          <p:nvPr>
            <p:ph idx="1" hasCustomPrompt="1"/>
          </p:nvPr>
        </p:nvSpPr>
        <p:spPr>
          <a:xfrm>
            <a:off x="609521" y="1485579"/>
            <a:ext cx="10971372" cy="4824535"/>
          </a:xfrm>
        </p:spPr>
        <p:txBody>
          <a:bodyPr>
            <a:normAutofit/>
          </a:bodyPr>
          <a:lstStyle>
            <a:lvl1pPr algn="l">
              <a:buNone/>
              <a:defRPr sz="2000" i="1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2pPr>
            <a:lvl3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3pPr>
            <a:lvl4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4pPr>
            <a:lvl5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5pPr>
          </a:lstStyle>
          <a:p>
            <a:pPr lvl="0"/>
            <a:r>
              <a:rPr lang="en-US" altLang="ko-KR" dirty="0"/>
              <a:t>Replace with your own text.</a:t>
            </a:r>
            <a:endParaRPr lang="ko-KR" altLang="en-US" dirty="0"/>
          </a:p>
        </p:txBody>
      </p:sp>
      <p:sp>
        <p:nvSpPr>
          <p:cNvPr id="14" name="제목 1"/>
          <p:cNvSpPr>
            <a:spLocks noGrp="1"/>
          </p:cNvSpPr>
          <p:nvPr>
            <p:ph type="title"/>
          </p:nvPr>
        </p:nvSpPr>
        <p:spPr>
          <a:xfrm>
            <a:off x="609520" y="189434"/>
            <a:ext cx="10971373" cy="798753"/>
          </a:xfrm>
        </p:spPr>
        <p:txBody>
          <a:bodyPr vert="horz" lIns="99569" tIns="49785" rIns="99569" bIns="49785" rtlCol="0" anchor="ctr">
            <a:normAutofit/>
          </a:bodyPr>
          <a:lstStyle>
            <a:lvl1pPr algn="l" defTabSz="99569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2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521" y="6502342"/>
            <a:ext cx="2844430" cy="22069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2023-11-10</a:t>
            </a:fld>
            <a:endParaRPr lang="ko-KR" altLang="en-US"/>
          </a:p>
        </p:txBody>
      </p:sp>
      <p:sp>
        <p:nvSpPr>
          <p:cNvPr id="13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5059" y="6502342"/>
            <a:ext cx="3860297" cy="22069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1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6463" y="6502342"/>
            <a:ext cx="2844430" cy="22069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" y="1240"/>
            <a:ext cx="12190400" cy="6857100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521" y="6502342"/>
            <a:ext cx="2844430" cy="22069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2023-11-10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5059" y="6502342"/>
            <a:ext cx="3860297" cy="22069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6463" y="6502342"/>
            <a:ext cx="2844430" cy="22069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609521" y="189434"/>
            <a:ext cx="10971372" cy="798753"/>
          </a:xfrm>
        </p:spPr>
        <p:txBody>
          <a:bodyPr vert="horz" lIns="99569" tIns="49785" rIns="99569" bIns="49785" rtlCol="0" anchor="ctr">
            <a:normAutofit/>
          </a:bodyPr>
          <a:lstStyle>
            <a:lvl1pPr algn="l" defTabSz="99569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6" name="내용 개체 틀 2"/>
          <p:cNvSpPr>
            <a:spLocks noGrp="1"/>
          </p:cNvSpPr>
          <p:nvPr>
            <p:ph idx="1" hasCustomPrompt="1"/>
          </p:nvPr>
        </p:nvSpPr>
        <p:spPr>
          <a:xfrm>
            <a:off x="609521" y="1485578"/>
            <a:ext cx="10971372" cy="4824535"/>
          </a:xfrm>
        </p:spPr>
        <p:txBody>
          <a:bodyPr>
            <a:normAutofit/>
          </a:bodyPr>
          <a:lstStyle>
            <a:lvl1pPr algn="l">
              <a:buNone/>
              <a:defRPr sz="2000" i="1" baseline="0">
                <a:solidFill>
                  <a:srgbClr val="17293D"/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2pPr>
            <a:lvl3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3pPr>
            <a:lvl4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4pPr>
            <a:lvl5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5pPr>
          </a:lstStyle>
          <a:p>
            <a:pPr lvl="0"/>
            <a:r>
              <a:rPr lang="en-US" altLang="ko-KR" dirty="0"/>
              <a:t>Replace with your own text.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" y="1240"/>
            <a:ext cx="12190400" cy="6857100"/>
          </a:xfrm>
          <a:prstGeom prst="rect">
            <a:avLst/>
          </a:prstGeom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2023-11-10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8" name="제목 1"/>
          <p:cNvSpPr>
            <a:spLocks noGrp="1"/>
          </p:cNvSpPr>
          <p:nvPr>
            <p:ph type="ctrTitle"/>
          </p:nvPr>
        </p:nvSpPr>
        <p:spPr>
          <a:xfrm>
            <a:off x="1522697" y="1557586"/>
            <a:ext cx="9145016" cy="1224136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9569" tIns="49785" rIns="99569" bIns="49785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9569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72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endParaRPr lang="ko-KR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34817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521" y="19030"/>
            <a:ext cx="10971372" cy="797093"/>
          </a:xfrm>
          <a:prstGeom prst="rect">
            <a:avLst/>
          </a:prstGeom>
        </p:spPr>
        <p:txBody>
          <a:bodyPr vert="horz" lIns="99569" tIns="49785" rIns="99569" bIns="49785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521" y="1062267"/>
            <a:ext cx="10971372" cy="5287636"/>
          </a:xfrm>
          <a:prstGeom prst="rect">
            <a:avLst/>
          </a:prstGeom>
        </p:spPr>
        <p:txBody>
          <a:bodyPr vert="horz" lIns="99569" tIns="49785" rIns="99569" bIns="49785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521" y="6430887"/>
            <a:ext cx="2844430" cy="29214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lvl1pPr algn="l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2023-11-10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059" y="6430887"/>
            <a:ext cx="3860297" cy="29214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lvl1pPr algn="ct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6463" y="6430887"/>
            <a:ext cx="2844430" cy="29214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lvl1pPr algn="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1" r:id="rId3"/>
    <p:sldLayoutId id="2147483656" r:id="rId4"/>
    <p:sldLayoutId id="2147483650" r:id="rId5"/>
    <p:sldLayoutId id="2147483657" r:id="rId6"/>
    <p:sldLayoutId id="2147483658" r:id="rId7"/>
  </p:sldLayoutIdLst>
  <p:txStyles>
    <p:titleStyle>
      <a:lvl1pPr algn="l" defTabSz="995690" rtl="0" eaLnBrk="1" latinLnBrk="1" hangingPunct="1">
        <a:spcBef>
          <a:spcPct val="0"/>
        </a:spcBef>
        <a:buNone/>
        <a:defRPr lang="ko-KR" altLang="en-US" sz="3800" kern="1200">
          <a:solidFill>
            <a:sysClr val="windowText" lastClr="000000"/>
          </a:solidFill>
          <a:latin typeface="맑은 고딕" pitchFamily="50" charset="-127"/>
          <a:ea typeface="맑은 고딕" pitchFamily="50" charset="-127"/>
          <a:cs typeface="+mj-cs"/>
        </a:defRPr>
      </a:lvl1pPr>
    </p:titleStyle>
    <p:bodyStyle>
      <a:lvl1pPr marL="373384" indent="-373384" algn="l" defTabSz="995690" rtl="0" eaLnBrk="1" latinLnBrk="1" hangingPunct="1">
        <a:spcBef>
          <a:spcPct val="20000"/>
        </a:spcBef>
        <a:buFont typeface="Arial" pitchFamily="34" charset="0"/>
        <a:buChar char="•"/>
        <a:defRPr lang="ko-KR" altLang="en-US" sz="27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808998" indent="-311153" algn="l" defTabSz="995690" rtl="0" eaLnBrk="1" latinLnBrk="1" hangingPunct="1">
        <a:spcBef>
          <a:spcPct val="20000"/>
        </a:spcBef>
        <a:buFont typeface="Arial" pitchFamily="34" charset="0"/>
        <a:buChar char="–"/>
        <a:defRPr lang="ko-KR" altLang="en-US" sz="20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2pPr>
      <a:lvl3pPr marL="1244613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lang="ko-KR" altLang="en-US" sz="20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3pPr>
      <a:lvl4pPr marL="1742458" indent="-248923" algn="l" defTabSz="995690" rtl="0" eaLnBrk="1" latinLnBrk="1" hangingPunct="1">
        <a:spcBef>
          <a:spcPct val="20000"/>
        </a:spcBef>
        <a:buFont typeface="Arial" pitchFamily="34" charset="0"/>
        <a:buChar char="–"/>
        <a:defRPr lang="ko-KR" altLang="en-US" sz="20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4pPr>
      <a:lvl5pPr marL="2240303" indent="-248923" algn="l" defTabSz="995690" rtl="0" eaLnBrk="1" latinLnBrk="1" hangingPunct="1">
        <a:spcBef>
          <a:spcPct val="20000"/>
        </a:spcBef>
        <a:buFont typeface="Arial" pitchFamily="34" charset="0"/>
        <a:buChar char="»"/>
        <a:defRPr lang="ko-KR" altLang="en-US" sz="20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5pPr>
      <a:lvl6pPr marL="2738148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235993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733838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231683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97845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95690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493535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991380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489225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87070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84916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82761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tags" Target="../tags/tag3.xml"/><Relationship Id="rId7" Type="http://schemas.openxmlformats.org/officeDocument/2006/relationships/image" Target="../media/image30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17.png"/><Relationship Id="rId5" Type="http://schemas.openxmlformats.org/officeDocument/2006/relationships/image" Target="../media/image29.png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tags" Target="../tags/tag6.xml"/><Relationship Id="rId7" Type="http://schemas.openxmlformats.org/officeDocument/2006/relationships/image" Target="../media/image31.png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image" Target="../media/image30.png"/><Relationship Id="rId5" Type="http://schemas.openxmlformats.org/officeDocument/2006/relationships/notesSlide" Target="../notesSlides/notesSlide13.xml"/><Relationship Id="rId10" Type="http://schemas.openxmlformats.org/officeDocument/2006/relationships/image" Target="../media/image33.png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부제목 7"/>
          <p:cNvSpPr>
            <a:spLocks noGrp="1"/>
          </p:cNvSpPr>
          <p:nvPr>
            <p:ph type="subTitle" idx="1"/>
          </p:nvPr>
        </p:nvSpPr>
        <p:spPr>
          <a:xfrm>
            <a:off x="7463358" y="6238106"/>
            <a:ext cx="4608512" cy="504056"/>
          </a:xfrm>
        </p:spPr>
        <p:txBody>
          <a:bodyPr/>
          <a:lstStyle/>
          <a:p>
            <a:pPr algn="r"/>
            <a:r>
              <a:rPr lang="tr-TR" altLang="ko-KR" sz="2000" b="1" dirty="0">
                <a:latin typeface="+mn-lt"/>
              </a:rPr>
              <a:t>Asst.Prof.Dr. Murat ŞİMŞEK</a:t>
            </a:r>
            <a:endParaRPr lang="en-US" altLang="ko-KR" sz="2000" b="1" dirty="0">
              <a:latin typeface="+mn-lt"/>
            </a:endParaRPr>
          </a:p>
        </p:txBody>
      </p:sp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0" y="0"/>
            <a:ext cx="12071870" cy="3573810"/>
          </a:xfrm>
        </p:spPr>
        <p:txBody>
          <a:bodyPr/>
          <a:lstStyle/>
          <a:p>
            <a:pPr algn="r"/>
            <a:r>
              <a:rPr lang="tr-TR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CENG401</a:t>
            </a:r>
            <a:br>
              <a:rPr lang="tr-TR" dirty="0"/>
            </a:br>
            <a:r>
              <a:rPr lang="tr-TR" dirty="0"/>
              <a:t>MACHINE LEARNING </a:t>
            </a:r>
            <a:br>
              <a:rPr lang="tr-TR" dirty="0"/>
            </a:br>
            <a:r>
              <a:rPr lang="tr-TR" dirty="0"/>
              <a:t>AND </a:t>
            </a:r>
            <a:br>
              <a:rPr lang="tr-TR" dirty="0"/>
            </a:br>
            <a:r>
              <a:rPr lang="tr-TR" dirty="0"/>
              <a:t>ARTIFICIAL </a:t>
            </a:r>
            <a:br>
              <a:rPr lang="tr-TR" dirty="0"/>
            </a:br>
            <a:r>
              <a:rPr lang="tr-TR" dirty="0"/>
              <a:t>INTELLIGENCE</a:t>
            </a:r>
            <a:endParaRPr lang="ko-KR" altLang="en-US" b="1" dirty="0"/>
          </a:p>
        </p:txBody>
      </p:sp>
      <p:sp>
        <p:nvSpPr>
          <p:cNvPr id="2" name="Metin kutusu 1">
            <a:extLst>
              <a:ext uri="{FF2B5EF4-FFF2-40B4-BE49-F238E27FC236}">
                <a16:creationId xmlns:a16="http://schemas.microsoft.com/office/drawing/2014/main" id="{88247309-9B63-0D00-68BD-04A74CFF7F96}"/>
              </a:ext>
            </a:extLst>
          </p:cNvPr>
          <p:cNvSpPr txBox="1"/>
          <p:nvPr/>
        </p:nvSpPr>
        <p:spPr>
          <a:xfrm>
            <a:off x="262558" y="117426"/>
            <a:ext cx="178125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4000" b="1" dirty="0">
                <a:solidFill>
                  <a:schemeClr val="bg1"/>
                </a:solidFill>
              </a:rPr>
              <a:t>WEEK-7</a:t>
            </a:r>
          </a:p>
          <a:p>
            <a:r>
              <a:rPr lang="tr-TR" sz="4000" b="1" dirty="0">
                <a:solidFill>
                  <a:schemeClr val="bg1"/>
                </a:solidFill>
              </a:rPr>
              <a:t>MDP-II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dirty="0"/>
              <a:t>Markov </a:t>
            </a:r>
            <a:r>
              <a:rPr lang="tr-TR" dirty="0" err="1"/>
              <a:t>Property</a:t>
            </a:r>
            <a:r>
              <a:rPr lang="tr-TR" dirty="0"/>
              <a:t> </a:t>
            </a:r>
            <a:endParaRPr lang="ko-KR" altLang="en-US" dirty="0"/>
          </a:p>
        </p:txBody>
      </p:sp>
      <p:pic>
        <p:nvPicPr>
          <p:cNvPr id="8" name="Resim 7">
            <a:extLst>
              <a:ext uri="{FF2B5EF4-FFF2-40B4-BE49-F238E27FC236}">
                <a16:creationId xmlns:a16="http://schemas.microsoft.com/office/drawing/2014/main" id="{651CFB55-468E-8776-D45A-124C7A69C0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1736" y="1411563"/>
            <a:ext cx="8646939" cy="5258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8746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dirty="0"/>
              <a:t>Markov </a:t>
            </a:r>
            <a:r>
              <a:rPr lang="tr-TR" dirty="0" err="1"/>
              <a:t>Process</a:t>
            </a:r>
            <a:endParaRPr lang="ko-KR" altLang="en-US" dirty="0"/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14628706-D0AA-2B34-6AD8-CF01950393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79" y="2277666"/>
            <a:ext cx="11974253" cy="2736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1065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Solving MDPs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15859" y="1668363"/>
            <a:ext cx="7312661" cy="427524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dirty="0" err="1"/>
              <a:t>Example</a:t>
            </a:r>
            <a:r>
              <a:rPr lang="tr-TR" dirty="0"/>
              <a:t> of Markov </a:t>
            </a:r>
            <a:r>
              <a:rPr lang="tr-TR" dirty="0" err="1"/>
              <a:t>Chain</a:t>
            </a:r>
            <a:endParaRPr lang="ko-KR" altLang="en-US" dirty="0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B57580E1-CF57-4A5B-1341-9DA236CF58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582" y="1370632"/>
            <a:ext cx="6696744" cy="5299522"/>
          </a:xfrm>
          <a:prstGeom prst="rect">
            <a:avLst/>
          </a:prstGeom>
        </p:spPr>
      </p:pic>
      <p:sp>
        <p:nvSpPr>
          <p:cNvPr id="7" name="Metin kutusu 6">
            <a:extLst>
              <a:ext uri="{FF2B5EF4-FFF2-40B4-BE49-F238E27FC236}">
                <a16:creationId xmlns:a16="http://schemas.microsoft.com/office/drawing/2014/main" id="{250CC4F7-7720-E34B-B28E-64D40EF51930}"/>
              </a:ext>
            </a:extLst>
          </p:cNvPr>
          <p:cNvSpPr txBox="1"/>
          <p:nvPr/>
        </p:nvSpPr>
        <p:spPr>
          <a:xfrm>
            <a:off x="8039422" y="2781722"/>
            <a:ext cx="36197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err="1"/>
              <a:t>Find</a:t>
            </a:r>
            <a:r>
              <a:rPr lang="tr-TR" dirty="0"/>
              <a:t> </a:t>
            </a:r>
            <a:r>
              <a:rPr lang="tr-TR" dirty="0" err="1"/>
              <a:t>transition</a:t>
            </a:r>
            <a:r>
              <a:rPr lang="tr-TR" dirty="0"/>
              <a:t> </a:t>
            </a:r>
            <a:r>
              <a:rPr lang="tr-TR" dirty="0" err="1"/>
              <a:t>probability</a:t>
            </a:r>
            <a:r>
              <a:rPr lang="tr-TR" dirty="0"/>
              <a:t> </a:t>
            </a:r>
            <a:r>
              <a:rPr lang="tr-TR" dirty="0" err="1"/>
              <a:t>matrix</a:t>
            </a:r>
            <a:r>
              <a:rPr lang="tr-T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954317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dirty="0" err="1"/>
              <a:t>Example</a:t>
            </a:r>
            <a:r>
              <a:rPr lang="tr-TR" dirty="0"/>
              <a:t> of Markov </a:t>
            </a:r>
            <a:r>
              <a:rPr lang="tr-TR" dirty="0" err="1"/>
              <a:t>Chain</a:t>
            </a:r>
            <a:endParaRPr lang="ko-KR" altLang="en-US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DEB872CB-B76A-5069-9E80-7E4F1F71CB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654" y="1607418"/>
            <a:ext cx="9646565" cy="5062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0934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dirty="0" err="1"/>
              <a:t>Example</a:t>
            </a:r>
            <a:r>
              <a:rPr lang="tr-TR" dirty="0"/>
              <a:t> of Markov </a:t>
            </a:r>
            <a:r>
              <a:rPr lang="tr-TR" dirty="0" err="1"/>
              <a:t>Chain</a:t>
            </a:r>
            <a:endParaRPr lang="ko-KR" altLang="en-US" dirty="0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C81EE179-3BB9-6DDD-2BE2-A44D4CB023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631" y="1485578"/>
            <a:ext cx="10725150" cy="491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9629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dirty="0"/>
              <a:t>Markov </a:t>
            </a:r>
            <a:r>
              <a:rPr lang="tr-TR" dirty="0" err="1"/>
              <a:t>Reward</a:t>
            </a:r>
            <a:r>
              <a:rPr lang="tr-TR" dirty="0"/>
              <a:t> </a:t>
            </a:r>
            <a:r>
              <a:rPr lang="tr-TR" dirty="0" err="1"/>
              <a:t>Process</a:t>
            </a:r>
            <a:endParaRPr lang="ko-KR" altLang="en-US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0774822A-3FD1-DAA8-A04A-8B53A3F530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630" y="1557586"/>
            <a:ext cx="8458200" cy="561975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FC27A9ED-5C90-E736-F034-974DC39DF5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606" y="2277666"/>
            <a:ext cx="11158470" cy="367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6780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dirty="0"/>
              <a:t>Return</a:t>
            </a:r>
            <a:endParaRPr lang="ko-KR" altLang="en-US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7D86CFE3-DC95-C447-167F-6F57B2B06B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670" y="1364996"/>
            <a:ext cx="9734550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1205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Discounting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347" y="1296472"/>
            <a:ext cx="11250735" cy="4728548"/>
          </a:xfrm>
        </p:spPr>
        <p:txBody>
          <a:bodyPr/>
          <a:lstStyle/>
          <a:p>
            <a:r>
              <a:rPr lang="en-US" sz="2800" dirty="0"/>
              <a:t>It’s reasonable to maximize the sum of rewards</a:t>
            </a:r>
          </a:p>
          <a:p>
            <a:r>
              <a:rPr lang="en-US" sz="2800" dirty="0"/>
              <a:t>It’s also reasonable to prefer rewards now to rewards later</a:t>
            </a:r>
          </a:p>
          <a:p>
            <a:r>
              <a:rPr lang="en-US" sz="2800" dirty="0"/>
              <a:t>One solution: values of rewards decay exponentially</a:t>
            </a:r>
          </a:p>
        </p:txBody>
      </p:sp>
      <p:pic>
        <p:nvPicPr>
          <p:cNvPr id="7171" name="Picture 3" descr="C:\Users\Dan\Dropbox\Office\CS 188\Ketrina Art\MDPs\Discounting.png"/>
          <p:cNvPicPr>
            <a:picLocks noChangeAspect="1" noChangeArrowheads="1"/>
          </p:cNvPicPr>
          <p:nvPr/>
        </p:nvPicPr>
        <p:blipFill>
          <a:blip r:embed="rId5" cstate="print"/>
          <a:srcRect l="73764" t="76543" r="1569"/>
          <a:stretch>
            <a:fillRect/>
          </a:stretch>
        </p:blipFill>
        <p:spPr bwMode="auto">
          <a:xfrm>
            <a:off x="8002243" y="3277414"/>
            <a:ext cx="2283417" cy="1447611"/>
          </a:xfrm>
          <a:prstGeom prst="rect">
            <a:avLst/>
          </a:prstGeom>
          <a:noFill/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47611" y="2823016"/>
            <a:ext cx="2283417" cy="1975456"/>
          </a:xfrm>
          <a:prstGeom prst="rect">
            <a:avLst/>
          </a:prstGeom>
          <a:noFill/>
        </p:spPr>
      </p:pic>
      <p:pic>
        <p:nvPicPr>
          <p:cNvPr id="8" name="Picture 3" descr="C:\Users\Dan\Dropbox\Office\CS 188\Ketrina Art\MDPs\Discounting.png"/>
          <p:cNvPicPr>
            <a:picLocks noChangeAspect="1" noChangeArrowheads="1"/>
          </p:cNvPicPr>
          <p:nvPr/>
        </p:nvPicPr>
        <p:blipFill>
          <a:blip r:embed="rId5" cstate="print"/>
          <a:srcRect l="73764" t="38272" r="1569" b="35802"/>
          <a:stretch>
            <a:fillRect/>
          </a:stretch>
        </p:blipFill>
        <p:spPr bwMode="auto">
          <a:xfrm>
            <a:off x="4802260" y="3048843"/>
            <a:ext cx="2283417" cy="1599992"/>
          </a:xfrm>
          <a:prstGeom prst="rect">
            <a:avLst/>
          </a:prstGeom>
          <a:noFill/>
        </p:spPr>
      </p:pic>
      <p:sp>
        <p:nvSpPr>
          <p:cNvPr id="16" name="TextBox 15"/>
          <p:cNvSpPr txBox="1"/>
          <p:nvPr/>
        </p:nvSpPr>
        <p:spPr>
          <a:xfrm>
            <a:off x="1447611" y="5410736"/>
            <a:ext cx="2057132" cy="4616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alibri" pitchFamily="34" charset="0"/>
              </a:rPr>
              <a:t>Worth Now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647594" y="5410736"/>
            <a:ext cx="2438083" cy="4616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alibri" pitchFamily="34" charset="0"/>
              </a:rPr>
              <a:t>Worth Next Step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771388" y="5410736"/>
            <a:ext cx="3047603" cy="4616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alibri" pitchFamily="34" charset="0"/>
              </a:rPr>
              <a:t>Worth In Two Steps</a:t>
            </a:r>
          </a:p>
        </p:txBody>
      </p:sp>
      <p:pic>
        <p:nvPicPr>
          <p:cNvPr id="22" name="Picture 21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/>
          <a:stretch>
            <a:fillRect/>
          </a:stretch>
        </p:blipFill>
        <p:spPr bwMode="auto">
          <a:xfrm>
            <a:off x="2361892" y="4753298"/>
            <a:ext cx="211111" cy="351851"/>
          </a:xfrm>
          <a:prstGeom prst="rect">
            <a:avLst/>
          </a:prstGeom>
          <a:noFill/>
          <a:ln/>
          <a:effectLst/>
        </p:spPr>
      </p:pic>
      <p:pic>
        <p:nvPicPr>
          <p:cNvPr id="23" name="Picture 22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/>
          <a:stretch>
            <a:fillRect/>
          </a:stretch>
        </p:blipFill>
        <p:spPr bwMode="auto">
          <a:xfrm>
            <a:off x="5790446" y="4854325"/>
            <a:ext cx="280651" cy="326959"/>
          </a:xfrm>
          <a:prstGeom prst="rect">
            <a:avLst/>
          </a:prstGeom>
          <a:noFill/>
          <a:ln/>
          <a:effectLst/>
        </p:spPr>
      </p:pic>
      <p:pic>
        <p:nvPicPr>
          <p:cNvPr id="24" name="Picture 23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/>
          <a:stretch>
            <a:fillRect/>
          </a:stretch>
        </p:blipFill>
        <p:spPr bwMode="auto">
          <a:xfrm>
            <a:off x="8914004" y="4648836"/>
            <a:ext cx="514584" cy="560854"/>
          </a:xfrm>
          <a:prstGeom prst="rect">
            <a:avLst/>
          </a:prstGeom>
          <a:noFill/>
          <a:ln/>
          <a:effectLst/>
        </p:spPr>
      </p:pic>
    </p:spTree>
    <p:extLst>
      <p:ext uri="{BB962C8B-B14F-4D97-AF65-F5344CB8AC3E}">
        <p14:creationId xmlns:p14="http://schemas.microsoft.com/office/powerpoint/2010/main" val="3167440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34" charset="-128"/>
              </a:rPr>
              <a:t>Discounting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idx="1"/>
          </p:nvPr>
        </p:nvSpPr>
        <p:spPr>
          <a:xfrm>
            <a:off x="181867" y="1495778"/>
            <a:ext cx="5144007" cy="4525374"/>
          </a:xfrm>
        </p:spPr>
        <p:txBody>
          <a:bodyPr>
            <a:normAutofit/>
          </a:bodyPr>
          <a:lstStyle/>
          <a:p>
            <a:r>
              <a:rPr lang="en-US" sz="2400" dirty="0">
                <a:ea typeface="ＭＳ Ｐゴシック" pitchFamily="34" charset="-128"/>
              </a:rPr>
              <a:t>How to discount?</a:t>
            </a:r>
          </a:p>
          <a:p>
            <a:pPr lvl="1"/>
            <a:r>
              <a:rPr lang="en-US" dirty="0">
                <a:ea typeface="ＭＳ Ｐゴシック" pitchFamily="34" charset="-128"/>
              </a:rPr>
              <a:t>Each time we descend a level, we multiply in the discount once</a:t>
            </a:r>
          </a:p>
          <a:p>
            <a:pPr lvl="1"/>
            <a:endParaRPr lang="en-US" dirty="0">
              <a:ea typeface="ＭＳ Ｐゴシック" pitchFamily="34" charset="-128"/>
            </a:endParaRPr>
          </a:p>
          <a:p>
            <a:r>
              <a:rPr lang="en-US" sz="2400" dirty="0">
                <a:ea typeface="ＭＳ Ｐゴシック" pitchFamily="34" charset="-128"/>
              </a:rPr>
              <a:t>Why discount?</a:t>
            </a:r>
            <a:endParaRPr lang="en-US" sz="2400" dirty="0">
              <a:ea typeface="ＭＳ Ｐゴシック" pitchFamily="34" charset="-128"/>
              <a:sym typeface="Symbol" pitchFamily="18" charset="2"/>
            </a:endParaRPr>
          </a:p>
          <a:p>
            <a:pPr lvl="1"/>
            <a:r>
              <a:rPr lang="en-US" dirty="0">
                <a:ea typeface="ＭＳ Ｐゴシック" pitchFamily="34" charset="-128"/>
                <a:sym typeface="Symbol" pitchFamily="18" charset="2"/>
              </a:rPr>
              <a:t>Sooner rewards probably do have higher utility than later rewards</a:t>
            </a:r>
          </a:p>
          <a:p>
            <a:pPr lvl="1"/>
            <a:r>
              <a:rPr lang="en-US" dirty="0">
                <a:ea typeface="ＭＳ Ｐゴシック" pitchFamily="34" charset="-128"/>
                <a:sym typeface="Symbol" pitchFamily="18" charset="2"/>
              </a:rPr>
              <a:t>Also helps our algorithms converge</a:t>
            </a:r>
          </a:p>
          <a:p>
            <a:pPr lvl="1"/>
            <a:endParaRPr lang="en-US" dirty="0">
              <a:ea typeface="ＭＳ Ｐゴシック" pitchFamily="34" charset="-128"/>
              <a:sym typeface="Symbol" pitchFamily="18" charset="2"/>
            </a:endParaRPr>
          </a:p>
          <a:p>
            <a:r>
              <a:rPr lang="en-US" sz="2400" dirty="0">
                <a:ea typeface="ＭＳ Ｐゴシック" pitchFamily="34" charset="-128"/>
                <a:sym typeface="Symbol" pitchFamily="18" charset="2"/>
              </a:rPr>
              <a:t>Example: discount of 0.5</a:t>
            </a:r>
          </a:p>
          <a:p>
            <a:pPr lvl="1"/>
            <a:r>
              <a:rPr lang="en-US" dirty="0">
                <a:ea typeface="ＭＳ Ｐゴシック" pitchFamily="34" charset="-128"/>
                <a:sym typeface="Symbol" pitchFamily="18" charset="2"/>
              </a:rPr>
              <a:t>U([1,2,3]) = 1*1 + 0.5*2 + 0.25*3</a:t>
            </a:r>
          </a:p>
          <a:p>
            <a:pPr lvl="1"/>
            <a:r>
              <a:rPr lang="en-US" dirty="0">
                <a:ea typeface="ＭＳ Ｐゴシック" pitchFamily="34" charset="-128"/>
                <a:sym typeface="Symbol" pitchFamily="18" charset="2"/>
              </a:rPr>
              <a:t>U([1,2,3]) &lt; U([3,2,1])</a:t>
            </a:r>
          </a:p>
        </p:txBody>
      </p:sp>
      <p:grpSp>
        <p:nvGrpSpPr>
          <p:cNvPr id="39939" name="Group 4"/>
          <p:cNvGrpSpPr>
            <a:grpSpLocks/>
          </p:cNvGrpSpPr>
          <p:nvPr/>
        </p:nvGrpSpPr>
        <p:grpSpPr bwMode="auto">
          <a:xfrm>
            <a:off x="8303132" y="1372662"/>
            <a:ext cx="2134909" cy="4907912"/>
            <a:chOff x="4085" y="960"/>
            <a:chExt cx="1345" cy="3092"/>
          </a:xfrm>
        </p:grpSpPr>
        <p:grpSp>
          <p:nvGrpSpPr>
            <p:cNvPr id="39947" name="Group 5"/>
            <p:cNvGrpSpPr>
              <a:grpSpLocks/>
            </p:cNvGrpSpPr>
            <p:nvPr/>
          </p:nvGrpSpPr>
          <p:grpSpPr bwMode="auto">
            <a:xfrm>
              <a:off x="4085" y="960"/>
              <a:ext cx="1291" cy="1223"/>
              <a:chOff x="2400" y="1401"/>
              <a:chExt cx="1392" cy="1319"/>
            </a:xfrm>
          </p:grpSpPr>
          <p:sp>
            <p:nvSpPr>
              <p:cNvPr id="39986" name="AutoShape 6"/>
              <p:cNvSpPr>
                <a:spLocks noChangeArrowheads="1"/>
              </p:cNvSpPr>
              <p:nvPr/>
            </p:nvSpPr>
            <p:spPr bwMode="auto">
              <a:xfrm>
                <a:off x="3070" y="1488"/>
                <a:ext cx="155" cy="124"/>
              </a:xfrm>
              <a:prstGeom prst="triangle">
                <a:avLst>
                  <a:gd name="adj" fmla="val 50000"/>
                </a:avLst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9987" name="Group 7"/>
              <p:cNvGrpSpPr>
                <a:grpSpLocks/>
              </p:cNvGrpSpPr>
              <p:nvPr/>
            </p:nvGrpSpPr>
            <p:grpSpPr bwMode="auto">
              <a:xfrm>
                <a:off x="2529" y="1617"/>
                <a:ext cx="1263" cy="361"/>
                <a:chOff x="1584" y="1680"/>
                <a:chExt cx="2352" cy="336"/>
              </a:xfrm>
            </p:grpSpPr>
            <p:sp>
              <p:nvSpPr>
                <p:cNvPr id="40000" name="Line 8"/>
                <p:cNvSpPr>
                  <a:spLocks noChangeShapeType="1"/>
                </p:cNvSpPr>
                <p:nvPr/>
              </p:nvSpPr>
              <p:spPr bwMode="auto">
                <a:xfrm flipH="1">
                  <a:off x="1584" y="1680"/>
                  <a:ext cx="1152" cy="33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0001" name="Line 9"/>
                <p:cNvSpPr>
                  <a:spLocks noChangeShapeType="1"/>
                </p:cNvSpPr>
                <p:nvPr/>
              </p:nvSpPr>
              <p:spPr bwMode="auto">
                <a:xfrm>
                  <a:off x="2736" y="1680"/>
                  <a:ext cx="1200" cy="28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0002" name="Line 10"/>
                <p:cNvSpPr>
                  <a:spLocks noChangeShapeType="1"/>
                </p:cNvSpPr>
                <p:nvPr/>
              </p:nvSpPr>
              <p:spPr bwMode="auto">
                <a:xfrm flipH="1">
                  <a:off x="2304" y="1680"/>
                  <a:ext cx="432" cy="33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0003" name="Line 11"/>
                <p:cNvSpPr>
                  <a:spLocks noChangeShapeType="1"/>
                </p:cNvSpPr>
                <p:nvPr/>
              </p:nvSpPr>
              <p:spPr bwMode="auto">
                <a:xfrm>
                  <a:off x="2736" y="1680"/>
                  <a:ext cx="432" cy="28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9988" name="Oval 12"/>
              <p:cNvSpPr>
                <a:spLocks noChangeArrowheads="1"/>
              </p:cNvSpPr>
              <p:nvPr/>
            </p:nvSpPr>
            <p:spPr bwMode="auto">
              <a:xfrm>
                <a:off x="2864" y="1978"/>
                <a:ext cx="129" cy="129"/>
              </a:xfrm>
              <a:prstGeom prst="ellipse">
                <a:avLst/>
              </a:prstGeom>
              <a:solidFill>
                <a:srgbClr val="008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39989" name="Group 13"/>
              <p:cNvGrpSpPr>
                <a:grpSpLocks/>
              </p:cNvGrpSpPr>
              <p:nvPr/>
            </p:nvGrpSpPr>
            <p:grpSpPr bwMode="auto">
              <a:xfrm>
                <a:off x="2400" y="2107"/>
                <a:ext cx="1057" cy="386"/>
                <a:chOff x="1536" y="2400"/>
                <a:chExt cx="1584" cy="624"/>
              </a:xfrm>
            </p:grpSpPr>
            <p:sp>
              <p:nvSpPr>
                <p:cNvPr id="39996" name="Line 14"/>
                <p:cNvSpPr>
                  <a:spLocks noChangeShapeType="1"/>
                </p:cNvSpPr>
                <p:nvPr/>
              </p:nvSpPr>
              <p:spPr bwMode="auto">
                <a:xfrm flipH="1">
                  <a:off x="1536" y="2400"/>
                  <a:ext cx="776" cy="62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997" name="Line 15"/>
                <p:cNvSpPr>
                  <a:spLocks noChangeShapeType="1"/>
                </p:cNvSpPr>
                <p:nvPr/>
              </p:nvSpPr>
              <p:spPr bwMode="auto">
                <a:xfrm>
                  <a:off x="2312" y="2400"/>
                  <a:ext cx="808" cy="62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998" name="Line 16"/>
                <p:cNvSpPr>
                  <a:spLocks noChangeShapeType="1"/>
                </p:cNvSpPr>
                <p:nvPr/>
              </p:nvSpPr>
              <p:spPr bwMode="auto">
                <a:xfrm flipH="1">
                  <a:off x="2021" y="2400"/>
                  <a:ext cx="291" cy="624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999" name="Line 17"/>
                <p:cNvSpPr>
                  <a:spLocks noChangeShapeType="1"/>
                </p:cNvSpPr>
                <p:nvPr/>
              </p:nvSpPr>
              <p:spPr bwMode="auto">
                <a:xfrm>
                  <a:off x="2312" y="2400"/>
                  <a:ext cx="280" cy="624"/>
                </a:xfrm>
                <a:prstGeom prst="line">
                  <a:avLst/>
                </a:prstGeom>
                <a:noFill/>
                <a:ln w="28575">
                  <a:solidFill>
                    <a:srgbClr val="C00000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9990" name="Text Box 18"/>
              <p:cNvSpPr txBox="1">
                <a:spLocks noChangeArrowheads="1"/>
              </p:cNvSpPr>
              <p:nvPr/>
            </p:nvSpPr>
            <p:spPr bwMode="auto">
              <a:xfrm>
                <a:off x="3024" y="1680"/>
                <a:ext cx="129" cy="27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n-US"/>
              </a:p>
            </p:txBody>
          </p:sp>
          <p:sp>
            <p:nvSpPr>
              <p:cNvPr id="39991" name="Text Box 19"/>
              <p:cNvSpPr txBox="1">
                <a:spLocks noChangeArrowheads="1"/>
              </p:cNvSpPr>
              <p:nvPr/>
            </p:nvSpPr>
            <p:spPr bwMode="auto">
              <a:xfrm>
                <a:off x="3216" y="1401"/>
                <a:ext cx="129" cy="27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n-US">
                  <a:solidFill>
                    <a:srgbClr val="CC0000"/>
                  </a:solidFill>
                </a:endParaRPr>
              </a:p>
            </p:txBody>
          </p:sp>
          <p:sp>
            <p:nvSpPr>
              <p:cNvPr id="39992" name="Text Box 20"/>
              <p:cNvSpPr txBox="1">
                <a:spLocks noChangeArrowheads="1"/>
              </p:cNvSpPr>
              <p:nvPr/>
            </p:nvSpPr>
            <p:spPr bwMode="auto">
              <a:xfrm>
                <a:off x="2976" y="1920"/>
                <a:ext cx="559" cy="27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n-US">
                  <a:solidFill>
                    <a:srgbClr val="3333FF"/>
                  </a:solidFill>
                </a:endParaRPr>
              </a:p>
            </p:txBody>
          </p:sp>
          <p:sp>
            <p:nvSpPr>
              <p:cNvPr id="39993" name="Text Box 21"/>
              <p:cNvSpPr txBox="1">
                <a:spLocks noChangeArrowheads="1"/>
              </p:cNvSpPr>
              <p:nvPr/>
            </p:nvSpPr>
            <p:spPr bwMode="auto">
              <a:xfrm>
                <a:off x="2616" y="2261"/>
                <a:ext cx="504" cy="27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n-US"/>
              </a:p>
            </p:txBody>
          </p:sp>
          <p:sp>
            <p:nvSpPr>
              <p:cNvPr id="39994" name="AutoShape 22"/>
              <p:cNvSpPr>
                <a:spLocks noChangeArrowheads="1"/>
              </p:cNvSpPr>
              <p:nvPr/>
            </p:nvSpPr>
            <p:spPr bwMode="auto">
              <a:xfrm>
                <a:off x="3019" y="2499"/>
                <a:ext cx="154" cy="123"/>
              </a:xfrm>
              <a:prstGeom prst="triangle">
                <a:avLst>
                  <a:gd name="adj" fmla="val 50000"/>
                </a:avLst>
              </a:prstGeom>
              <a:solidFill>
                <a:srgbClr val="CC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39995" name="Text Box 23"/>
              <p:cNvSpPr txBox="1">
                <a:spLocks noChangeArrowheads="1"/>
              </p:cNvSpPr>
              <p:nvPr/>
            </p:nvSpPr>
            <p:spPr bwMode="auto">
              <a:xfrm>
                <a:off x="3173" y="2448"/>
                <a:ext cx="235" cy="27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r" rtl="1">
                  <a:spcBef>
                    <a:spcPct val="50000"/>
                  </a:spcBef>
                </a:pPr>
                <a:endParaRPr lang="en-US">
                  <a:solidFill>
                    <a:srgbClr val="CC0000"/>
                  </a:solidFill>
                </a:endParaRPr>
              </a:p>
            </p:txBody>
          </p:sp>
        </p:grpSp>
        <p:grpSp>
          <p:nvGrpSpPr>
            <p:cNvPr id="39948" name="Group 24"/>
            <p:cNvGrpSpPr>
              <a:grpSpLocks/>
            </p:cNvGrpSpPr>
            <p:nvPr/>
          </p:nvGrpSpPr>
          <p:grpSpPr bwMode="auto">
            <a:xfrm flipH="1">
              <a:off x="4128" y="1895"/>
              <a:ext cx="1302" cy="1222"/>
              <a:chOff x="2400" y="1401"/>
              <a:chExt cx="1392" cy="1319"/>
            </a:xfrm>
          </p:grpSpPr>
          <p:sp>
            <p:nvSpPr>
              <p:cNvPr id="39968" name="AutoShape 25"/>
              <p:cNvSpPr>
                <a:spLocks noChangeArrowheads="1"/>
              </p:cNvSpPr>
              <p:nvPr/>
            </p:nvSpPr>
            <p:spPr bwMode="auto">
              <a:xfrm>
                <a:off x="3070" y="1488"/>
                <a:ext cx="155" cy="124"/>
              </a:xfrm>
              <a:prstGeom prst="triangle">
                <a:avLst>
                  <a:gd name="adj" fmla="val 50000"/>
                </a:avLst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9969" name="Group 26"/>
              <p:cNvGrpSpPr>
                <a:grpSpLocks/>
              </p:cNvGrpSpPr>
              <p:nvPr/>
            </p:nvGrpSpPr>
            <p:grpSpPr bwMode="auto">
              <a:xfrm>
                <a:off x="2529" y="1617"/>
                <a:ext cx="1263" cy="361"/>
                <a:chOff x="1584" y="1680"/>
                <a:chExt cx="2352" cy="336"/>
              </a:xfrm>
            </p:grpSpPr>
            <p:sp>
              <p:nvSpPr>
                <p:cNvPr id="39982" name="Line 27"/>
                <p:cNvSpPr>
                  <a:spLocks noChangeShapeType="1"/>
                </p:cNvSpPr>
                <p:nvPr/>
              </p:nvSpPr>
              <p:spPr bwMode="auto">
                <a:xfrm flipH="1">
                  <a:off x="1584" y="1680"/>
                  <a:ext cx="1152" cy="33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983" name="Line 28"/>
                <p:cNvSpPr>
                  <a:spLocks noChangeShapeType="1"/>
                </p:cNvSpPr>
                <p:nvPr/>
              </p:nvSpPr>
              <p:spPr bwMode="auto">
                <a:xfrm>
                  <a:off x="2736" y="1680"/>
                  <a:ext cx="1200" cy="28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984" name="Line 29"/>
                <p:cNvSpPr>
                  <a:spLocks noChangeShapeType="1"/>
                </p:cNvSpPr>
                <p:nvPr/>
              </p:nvSpPr>
              <p:spPr bwMode="auto">
                <a:xfrm flipH="1">
                  <a:off x="2304" y="1680"/>
                  <a:ext cx="432" cy="33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985" name="Line 30"/>
                <p:cNvSpPr>
                  <a:spLocks noChangeShapeType="1"/>
                </p:cNvSpPr>
                <p:nvPr/>
              </p:nvSpPr>
              <p:spPr bwMode="auto">
                <a:xfrm>
                  <a:off x="2736" y="1680"/>
                  <a:ext cx="432" cy="28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9970" name="Oval 31"/>
              <p:cNvSpPr>
                <a:spLocks noChangeArrowheads="1"/>
              </p:cNvSpPr>
              <p:nvPr/>
            </p:nvSpPr>
            <p:spPr bwMode="auto">
              <a:xfrm>
                <a:off x="2864" y="1978"/>
                <a:ext cx="129" cy="129"/>
              </a:xfrm>
              <a:prstGeom prst="ellipse">
                <a:avLst/>
              </a:prstGeom>
              <a:solidFill>
                <a:srgbClr val="008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39971" name="Group 32"/>
              <p:cNvGrpSpPr>
                <a:grpSpLocks/>
              </p:cNvGrpSpPr>
              <p:nvPr/>
            </p:nvGrpSpPr>
            <p:grpSpPr bwMode="auto">
              <a:xfrm>
                <a:off x="2400" y="2107"/>
                <a:ext cx="1057" cy="386"/>
                <a:chOff x="1536" y="2400"/>
                <a:chExt cx="1584" cy="624"/>
              </a:xfrm>
            </p:grpSpPr>
            <p:sp>
              <p:nvSpPr>
                <p:cNvPr id="39978" name="Line 33"/>
                <p:cNvSpPr>
                  <a:spLocks noChangeShapeType="1"/>
                </p:cNvSpPr>
                <p:nvPr/>
              </p:nvSpPr>
              <p:spPr bwMode="auto">
                <a:xfrm flipH="1">
                  <a:off x="1536" y="2400"/>
                  <a:ext cx="776" cy="62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979" name="Line 34"/>
                <p:cNvSpPr>
                  <a:spLocks noChangeShapeType="1"/>
                </p:cNvSpPr>
                <p:nvPr/>
              </p:nvSpPr>
              <p:spPr bwMode="auto">
                <a:xfrm>
                  <a:off x="2312" y="2400"/>
                  <a:ext cx="808" cy="62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980" name="Line 35"/>
                <p:cNvSpPr>
                  <a:spLocks noChangeShapeType="1"/>
                </p:cNvSpPr>
                <p:nvPr/>
              </p:nvSpPr>
              <p:spPr bwMode="auto">
                <a:xfrm flipH="1">
                  <a:off x="2021" y="2400"/>
                  <a:ext cx="291" cy="624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981" name="Line 36"/>
                <p:cNvSpPr>
                  <a:spLocks noChangeShapeType="1"/>
                </p:cNvSpPr>
                <p:nvPr/>
              </p:nvSpPr>
              <p:spPr bwMode="auto">
                <a:xfrm>
                  <a:off x="2312" y="2400"/>
                  <a:ext cx="280" cy="624"/>
                </a:xfrm>
                <a:prstGeom prst="line">
                  <a:avLst/>
                </a:prstGeom>
                <a:noFill/>
                <a:ln w="28575">
                  <a:solidFill>
                    <a:srgbClr val="C00000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9972" name="Text Box 37"/>
              <p:cNvSpPr txBox="1">
                <a:spLocks noChangeArrowheads="1"/>
              </p:cNvSpPr>
              <p:nvPr/>
            </p:nvSpPr>
            <p:spPr bwMode="auto">
              <a:xfrm>
                <a:off x="3024" y="1680"/>
                <a:ext cx="129" cy="27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n-US"/>
              </a:p>
            </p:txBody>
          </p:sp>
          <p:sp>
            <p:nvSpPr>
              <p:cNvPr id="39973" name="Text Box 38"/>
              <p:cNvSpPr txBox="1">
                <a:spLocks noChangeArrowheads="1"/>
              </p:cNvSpPr>
              <p:nvPr/>
            </p:nvSpPr>
            <p:spPr bwMode="auto">
              <a:xfrm>
                <a:off x="3216" y="1401"/>
                <a:ext cx="129" cy="27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n-US">
                  <a:solidFill>
                    <a:srgbClr val="CC0000"/>
                  </a:solidFill>
                </a:endParaRPr>
              </a:p>
            </p:txBody>
          </p:sp>
          <p:sp>
            <p:nvSpPr>
              <p:cNvPr id="39974" name="Text Box 39"/>
              <p:cNvSpPr txBox="1">
                <a:spLocks noChangeArrowheads="1"/>
              </p:cNvSpPr>
              <p:nvPr/>
            </p:nvSpPr>
            <p:spPr bwMode="auto">
              <a:xfrm>
                <a:off x="2976" y="1920"/>
                <a:ext cx="559" cy="27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n-US">
                  <a:solidFill>
                    <a:srgbClr val="3333FF"/>
                  </a:solidFill>
                </a:endParaRPr>
              </a:p>
            </p:txBody>
          </p:sp>
          <p:sp>
            <p:nvSpPr>
              <p:cNvPr id="39975" name="Text Box 40"/>
              <p:cNvSpPr txBox="1">
                <a:spLocks noChangeArrowheads="1"/>
              </p:cNvSpPr>
              <p:nvPr/>
            </p:nvSpPr>
            <p:spPr bwMode="auto">
              <a:xfrm>
                <a:off x="2616" y="2261"/>
                <a:ext cx="504" cy="27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n-US"/>
              </a:p>
            </p:txBody>
          </p:sp>
          <p:sp>
            <p:nvSpPr>
              <p:cNvPr id="39976" name="AutoShape 41"/>
              <p:cNvSpPr>
                <a:spLocks noChangeArrowheads="1"/>
              </p:cNvSpPr>
              <p:nvPr/>
            </p:nvSpPr>
            <p:spPr bwMode="auto">
              <a:xfrm>
                <a:off x="3019" y="2499"/>
                <a:ext cx="154" cy="123"/>
              </a:xfrm>
              <a:prstGeom prst="triangle">
                <a:avLst>
                  <a:gd name="adj" fmla="val 50000"/>
                </a:avLst>
              </a:prstGeom>
              <a:solidFill>
                <a:srgbClr val="CC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39977" name="Text Box 42"/>
              <p:cNvSpPr txBox="1">
                <a:spLocks noChangeArrowheads="1"/>
              </p:cNvSpPr>
              <p:nvPr/>
            </p:nvSpPr>
            <p:spPr bwMode="auto">
              <a:xfrm>
                <a:off x="3173" y="2448"/>
                <a:ext cx="235" cy="27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r" rtl="1">
                  <a:spcBef>
                    <a:spcPct val="50000"/>
                  </a:spcBef>
                </a:pPr>
                <a:endParaRPr lang="en-US">
                  <a:solidFill>
                    <a:srgbClr val="CC0000"/>
                  </a:solidFill>
                </a:endParaRPr>
              </a:p>
            </p:txBody>
          </p:sp>
        </p:grpSp>
        <p:grpSp>
          <p:nvGrpSpPr>
            <p:cNvPr id="39949" name="Group 43"/>
            <p:cNvGrpSpPr>
              <a:grpSpLocks/>
            </p:cNvGrpSpPr>
            <p:nvPr/>
          </p:nvGrpSpPr>
          <p:grpSpPr bwMode="auto">
            <a:xfrm>
              <a:off x="4085" y="2829"/>
              <a:ext cx="1291" cy="1223"/>
              <a:chOff x="2400" y="1401"/>
              <a:chExt cx="1392" cy="1319"/>
            </a:xfrm>
          </p:grpSpPr>
          <p:sp>
            <p:nvSpPr>
              <p:cNvPr id="39950" name="AutoShape 44"/>
              <p:cNvSpPr>
                <a:spLocks noChangeArrowheads="1"/>
              </p:cNvSpPr>
              <p:nvPr/>
            </p:nvSpPr>
            <p:spPr bwMode="auto">
              <a:xfrm>
                <a:off x="3070" y="1488"/>
                <a:ext cx="155" cy="124"/>
              </a:xfrm>
              <a:prstGeom prst="triangle">
                <a:avLst>
                  <a:gd name="adj" fmla="val 50000"/>
                </a:avLst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9951" name="Group 45"/>
              <p:cNvGrpSpPr>
                <a:grpSpLocks/>
              </p:cNvGrpSpPr>
              <p:nvPr/>
            </p:nvGrpSpPr>
            <p:grpSpPr bwMode="auto">
              <a:xfrm>
                <a:off x="2529" y="1617"/>
                <a:ext cx="1263" cy="361"/>
                <a:chOff x="1584" y="1680"/>
                <a:chExt cx="2352" cy="336"/>
              </a:xfrm>
            </p:grpSpPr>
            <p:sp>
              <p:nvSpPr>
                <p:cNvPr id="39964" name="Line 46"/>
                <p:cNvSpPr>
                  <a:spLocks noChangeShapeType="1"/>
                </p:cNvSpPr>
                <p:nvPr/>
              </p:nvSpPr>
              <p:spPr bwMode="auto">
                <a:xfrm flipH="1">
                  <a:off x="1584" y="1680"/>
                  <a:ext cx="1152" cy="33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965" name="Line 47"/>
                <p:cNvSpPr>
                  <a:spLocks noChangeShapeType="1"/>
                </p:cNvSpPr>
                <p:nvPr/>
              </p:nvSpPr>
              <p:spPr bwMode="auto">
                <a:xfrm>
                  <a:off x="2736" y="1680"/>
                  <a:ext cx="1200" cy="28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966" name="Line 48"/>
                <p:cNvSpPr>
                  <a:spLocks noChangeShapeType="1"/>
                </p:cNvSpPr>
                <p:nvPr/>
              </p:nvSpPr>
              <p:spPr bwMode="auto">
                <a:xfrm flipH="1">
                  <a:off x="2304" y="1680"/>
                  <a:ext cx="432" cy="33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967" name="Line 49"/>
                <p:cNvSpPr>
                  <a:spLocks noChangeShapeType="1"/>
                </p:cNvSpPr>
                <p:nvPr/>
              </p:nvSpPr>
              <p:spPr bwMode="auto">
                <a:xfrm>
                  <a:off x="2736" y="1680"/>
                  <a:ext cx="432" cy="28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9952" name="Oval 50"/>
              <p:cNvSpPr>
                <a:spLocks noChangeArrowheads="1"/>
              </p:cNvSpPr>
              <p:nvPr/>
            </p:nvSpPr>
            <p:spPr bwMode="auto">
              <a:xfrm>
                <a:off x="2864" y="1978"/>
                <a:ext cx="129" cy="129"/>
              </a:xfrm>
              <a:prstGeom prst="ellipse">
                <a:avLst/>
              </a:prstGeom>
              <a:solidFill>
                <a:srgbClr val="008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39953" name="Group 51"/>
              <p:cNvGrpSpPr>
                <a:grpSpLocks/>
              </p:cNvGrpSpPr>
              <p:nvPr/>
            </p:nvGrpSpPr>
            <p:grpSpPr bwMode="auto">
              <a:xfrm>
                <a:off x="2400" y="2107"/>
                <a:ext cx="1057" cy="386"/>
                <a:chOff x="1536" y="2400"/>
                <a:chExt cx="1584" cy="624"/>
              </a:xfrm>
            </p:grpSpPr>
            <p:sp>
              <p:nvSpPr>
                <p:cNvPr id="39960" name="Line 52"/>
                <p:cNvSpPr>
                  <a:spLocks noChangeShapeType="1"/>
                </p:cNvSpPr>
                <p:nvPr/>
              </p:nvSpPr>
              <p:spPr bwMode="auto">
                <a:xfrm flipH="1">
                  <a:off x="1536" y="2400"/>
                  <a:ext cx="776" cy="62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961" name="Line 53"/>
                <p:cNvSpPr>
                  <a:spLocks noChangeShapeType="1"/>
                </p:cNvSpPr>
                <p:nvPr/>
              </p:nvSpPr>
              <p:spPr bwMode="auto">
                <a:xfrm>
                  <a:off x="2312" y="2400"/>
                  <a:ext cx="808" cy="62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962" name="Line 54"/>
                <p:cNvSpPr>
                  <a:spLocks noChangeShapeType="1"/>
                </p:cNvSpPr>
                <p:nvPr/>
              </p:nvSpPr>
              <p:spPr bwMode="auto">
                <a:xfrm flipH="1">
                  <a:off x="2021" y="2400"/>
                  <a:ext cx="291" cy="624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963" name="Line 55"/>
                <p:cNvSpPr>
                  <a:spLocks noChangeShapeType="1"/>
                </p:cNvSpPr>
                <p:nvPr/>
              </p:nvSpPr>
              <p:spPr bwMode="auto">
                <a:xfrm>
                  <a:off x="2312" y="2400"/>
                  <a:ext cx="280" cy="624"/>
                </a:xfrm>
                <a:prstGeom prst="line">
                  <a:avLst/>
                </a:prstGeom>
                <a:noFill/>
                <a:ln w="28575">
                  <a:solidFill>
                    <a:srgbClr val="C00000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9954" name="Text Box 56"/>
              <p:cNvSpPr txBox="1">
                <a:spLocks noChangeArrowheads="1"/>
              </p:cNvSpPr>
              <p:nvPr/>
            </p:nvSpPr>
            <p:spPr bwMode="auto">
              <a:xfrm>
                <a:off x="3024" y="1680"/>
                <a:ext cx="129" cy="27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n-US"/>
              </a:p>
            </p:txBody>
          </p:sp>
          <p:sp>
            <p:nvSpPr>
              <p:cNvPr id="39955" name="Text Box 57"/>
              <p:cNvSpPr txBox="1">
                <a:spLocks noChangeArrowheads="1"/>
              </p:cNvSpPr>
              <p:nvPr/>
            </p:nvSpPr>
            <p:spPr bwMode="auto">
              <a:xfrm>
                <a:off x="3216" y="1401"/>
                <a:ext cx="129" cy="27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n-US">
                  <a:solidFill>
                    <a:srgbClr val="CC0000"/>
                  </a:solidFill>
                </a:endParaRPr>
              </a:p>
            </p:txBody>
          </p:sp>
          <p:sp>
            <p:nvSpPr>
              <p:cNvPr id="39956" name="Text Box 58"/>
              <p:cNvSpPr txBox="1">
                <a:spLocks noChangeArrowheads="1"/>
              </p:cNvSpPr>
              <p:nvPr/>
            </p:nvSpPr>
            <p:spPr bwMode="auto">
              <a:xfrm>
                <a:off x="2976" y="1920"/>
                <a:ext cx="559" cy="27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n-US">
                  <a:solidFill>
                    <a:srgbClr val="3333FF"/>
                  </a:solidFill>
                </a:endParaRPr>
              </a:p>
            </p:txBody>
          </p:sp>
          <p:sp>
            <p:nvSpPr>
              <p:cNvPr id="39957" name="Text Box 59"/>
              <p:cNvSpPr txBox="1">
                <a:spLocks noChangeArrowheads="1"/>
              </p:cNvSpPr>
              <p:nvPr/>
            </p:nvSpPr>
            <p:spPr bwMode="auto">
              <a:xfrm>
                <a:off x="2616" y="2261"/>
                <a:ext cx="504" cy="27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n-US"/>
              </a:p>
            </p:txBody>
          </p:sp>
          <p:sp>
            <p:nvSpPr>
              <p:cNvPr id="39958" name="AutoShape 60"/>
              <p:cNvSpPr>
                <a:spLocks noChangeArrowheads="1"/>
              </p:cNvSpPr>
              <p:nvPr/>
            </p:nvSpPr>
            <p:spPr bwMode="auto">
              <a:xfrm>
                <a:off x="3019" y="2499"/>
                <a:ext cx="154" cy="123"/>
              </a:xfrm>
              <a:prstGeom prst="triangle">
                <a:avLst>
                  <a:gd name="adj" fmla="val 50000"/>
                </a:avLst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39959" name="Text Box 61"/>
              <p:cNvSpPr txBox="1">
                <a:spLocks noChangeArrowheads="1"/>
              </p:cNvSpPr>
              <p:nvPr/>
            </p:nvSpPr>
            <p:spPr bwMode="auto">
              <a:xfrm>
                <a:off x="3173" y="2448"/>
                <a:ext cx="235" cy="27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r" rtl="1">
                  <a:spcBef>
                    <a:spcPct val="50000"/>
                  </a:spcBef>
                </a:pPr>
                <a:endParaRPr lang="en-US">
                  <a:solidFill>
                    <a:srgbClr val="CC0000"/>
                  </a:solidFill>
                </a:endParaRPr>
              </a:p>
            </p:txBody>
          </p:sp>
        </p:grpSp>
      </p:grpSp>
      <p:sp>
        <p:nvSpPr>
          <p:cNvPr id="39940" name="AutoShape 62"/>
          <p:cNvSpPr>
            <a:spLocks/>
          </p:cNvSpPr>
          <p:nvPr/>
        </p:nvSpPr>
        <p:spPr bwMode="auto">
          <a:xfrm>
            <a:off x="7771388" y="3505984"/>
            <a:ext cx="304760" cy="1142851"/>
          </a:xfrm>
          <a:prstGeom prst="leftBrace">
            <a:avLst>
              <a:gd name="adj1" fmla="val 31250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9941" name="AutoShape 63"/>
          <p:cNvSpPr>
            <a:spLocks/>
          </p:cNvSpPr>
          <p:nvPr/>
        </p:nvSpPr>
        <p:spPr bwMode="auto">
          <a:xfrm>
            <a:off x="7771388" y="1982183"/>
            <a:ext cx="304760" cy="1142851"/>
          </a:xfrm>
          <a:prstGeom prst="leftBrace">
            <a:avLst>
              <a:gd name="adj1" fmla="val 31250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9942" name="AutoShape 64"/>
          <p:cNvSpPr>
            <a:spLocks/>
          </p:cNvSpPr>
          <p:nvPr/>
        </p:nvSpPr>
        <p:spPr bwMode="auto">
          <a:xfrm>
            <a:off x="7771388" y="5029786"/>
            <a:ext cx="304760" cy="1142851"/>
          </a:xfrm>
          <a:prstGeom prst="leftBrace">
            <a:avLst>
              <a:gd name="adj1" fmla="val 31250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pic>
        <p:nvPicPr>
          <p:cNvPr id="72" name="Picture 71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/>
          <a:stretch>
            <a:fillRect/>
          </a:stretch>
        </p:blipFill>
        <p:spPr bwMode="auto">
          <a:xfrm>
            <a:off x="7161867" y="2313630"/>
            <a:ext cx="211111" cy="351851"/>
          </a:xfrm>
          <a:prstGeom prst="rect">
            <a:avLst/>
          </a:prstGeom>
          <a:noFill/>
          <a:ln/>
          <a:effectLst/>
        </p:spPr>
      </p:pic>
      <p:pic>
        <p:nvPicPr>
          <p:cNvPr id="73" name="Picture 72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/>
          <a:stretch>
            <a:fillRect/>
          </a:stretch>
        </p:blipFill>
        <p:spPr bwMode="auto">
          <a:xfrm>
            <a:off x="7136770" y="3857505"/>
            <a:ext cx="280651" cy="326959"/>
          </a:xfrm>
          <a:prstGeom prst="rect">
            <a:avLst/>
          </a:prstGeom>
          <a:noFill/>
          <a:ln/>
          <a:effectLst/>
        </p:spPr>
      </p:pic>
      <p:pic>
        <p:nvPicPr>
          <p:cNvPr id="74" name="Picture 73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/>
          <a:stretch>
            <a:fillRect/>
          </a:stretch>
        </p:blipFill>
        <p:spPr bwMode="auto">
          <a:xfrm>
            <a:off x="7055453" y="5225621"/>
            <a:ext cx="514584" cy="560854"/>
          </a:xfrm>
          <a:prstGeom prst="rect">
            <a:avLst/>
          </a:prstGeom>
          <a:noFill/>
          <a:ln/>
          <a:effectLst/>
        </p:spPr>
      </p:pic>
      <p:pic>
        <p:nvPicPr>
          <p:cNvPr id="69" name="Picture 3" descr="C:\Users\Dan\Dropbox\Office\CS 188\Ketrina Art\MDPs\Discounting.png"/>
          <p:cNvPicPr>
            <a:picLocks noChangeAspect="1" noChangeArrowheads="1"/>
          </p:cNvPicPr>
          <p:nvPr/>
        </p:nvPicPr>
        <p:blipFill>
          <a:blip r:embed="rId9" cstate="print"/>
          <a:srcRect l="73764" t="76543" r="1569"/>
          <a:stretch>
            <a:fillRect/>
          </a:stretch>
        </p:blipFill>
        <p:spPr bwMode="auto">
          <a:xfrm>
            <a:off x="5485685" y="5182166"/>
            <a:ext cx="1562337" cy="990471"/>
          </a:xfrm>
          <a:prstGeom prst="rect">
            <a:avLst/>
          </a:prstGeom>
          <a:noFill/>
        </p:spPr>
      </p:pic>
      <p:pic>
        <p:nvPicPr>
          <p:cNvPr id="70" name="Picture 3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61875" y="1677422"/>
            <a:ext cx="1761355" cy="1523802"/>
          </a:xfrm>
          <a:prstGeom prst="rect">
            <a:avLst/>
          </a:prstGeom>
          <a:noFill/>
        </p:spPr>
      </p:pic>
      <p:pic>
        <p:nvPicPr>
          <p:cNvPr id="71" name="Picture 3" descr="C:\Users\Dan\Dropbox\Office\CS 188\Ketrina Art\MDPs\Discounting.png"/>
          <p:cNvPicPr>
            <a:picLocks noChangeAspect="1" noChangeArrowheads="1"/>
          </p:cNvPicPr>
          <p:nvPr/>
        </p:nvPicPr>
        <p:blipFill>
          <a:blip r:embed="rId9" cstate="print"/>
          <a:srcRect l="73764" t="38272" r="1569" b="35802"/>
          <a:stretch>
            <a:fillRect/>
          </a:stretch>
        </p:blipFill>
        <p:spPr bwMode="auto">
          <a:xfrm>
            <a:off x="5561875" y="3429795"/>
            <a:ext cx="1565924" cy="109724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9268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Markov Decision Processes II</a:t>
            </a:r>
            <a:endParaRPr lang="ko-KR" altLang="en-US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8C812FA5-7F69-EA47-708A-D2CF072B7FD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476897" y="1485900"/>
            <a:ext cx="7236619" cy="482441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790527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dirty="0"/>
              <a:t>Value </a:t>
            </a:r>
            <a:r>
              <a:rPr lang="tr-TR" dirty="0" err="1"/>
              <a:t>Function</a:t>
            </a:r>
            <a:endParaRPr lang="ko-KR" altLang="en-US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D25CF0D1-8A73-2D16-F4F7-CF8EB570D9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670" y="1845618"/>
            <a:ext cx="8886825" cy="581025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6674C39E-7AA1-7FFD-3600-B5EF4EE43A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4646" y="3069754"/>
            <a:ext cx="9753600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6346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dirty="0" err="1"/>
              <a:t>Student</a:t>
            </a:r>
            <a:r>
              <a:rPr lang="tr-TR" dirty="0"/>
              <a:t> MRP </a:t>
            </a:r>
            <a:endParaRPr lang="ko-KR" altLang="en-US" dirty="0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1D0A4BFD-18ED-9682-DAD9-F8D35F86CB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646" y="1554344"/>
            <a:ext cx="6125220" cy="5305244"/>
          </a:xfrm>
          <a:prstGeom prst="rect">
            <a:avLst/>
          </a:prstGeom>
        </p:spPr>
      </p:pic>
      <p:pic>
        <p:nvPicPr>
          <p:cNvPr id="8" name="Resim 7">
            <a:extLst>
              <a:ext uri="{FF2B5EF4-FFF2-40B4-BE49-F238E27FC236}">
                <a16:creationId xmlns:a16="http://schemas.microsoft.com/office/drawing/2014/main" id="{D81BDEFD-99FD-6113-59E5-BB3CFB6290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3238" y="2061642"/>
            <a:ext cx="5010150" cy="581025"/>
          </a:xfrm>
          <a:prstGeom prst="rect">
            <a:avLst/>
          </a:prstGeom>
        </p:spPr>
      </p:pic>
      <p:sp>
        <p:nvSpPr>
          <p:cNvPr id="9" name="Metin kutusu 8">
            <a:extLst>
              <a:ext uri="{FF2B5EF4-FFF2-40B4-BE49-F238E27FC236}">
                <a16:creationId xmlns:a16="http://schemas.microsoft.com/office/drawing/2014/main" id="{952C8D65-96BE-A550-F49A-CF0CA622E414}"/>
              </a:ext>
            </a:extLst>
          </p:cNvPr>
          <p:cNvSpPr txBox="1"/>
          <p:nvPr/>
        </p:nvSpPr>
        <p:spPr>
          <a:xfrm>
            <a:off x="7679382" y="2925738"/>
            <a:ext cx="30949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err="1"/>
              <a:t>Calculate</a:t>
            </a:r>
            <a:r>
              <a:rPr lang="tr-TR" dirty="0"/>
              <a:t> </a:t>
            </a:r>
            <a:r>
              <a:rPr lang="tr-TR" dirty="0" err="1"/>
              <a:t>all</a:t>
            </a:r>
            <a:r>
              <a:rPr lang="tr-TR" dirty="0"/>
              <a:t> </a:t>
            </a:r>
            <a:r>
              <a:rPr lang="tr-TR" dirty="0" err="1"/>
              <a:t>value</a:t>
            </a:r>
            <a:r>
              <a:rPr lang="tr-TR" dirty="0"/>
              <a:t> </a:t>
            </a:r>
            <a:r>
              <a:rPr lang="tr-TR" dirty="0" err="1"/>
              <a:t>functions</a:t>
            </a:r>
            <a:r>
              <a:rPr lang="tr-T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717732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altLang="ko-KR" dirty="0" err="1"/>
              <a:t>Student</a:t>
            </a:r>
            <a:r>
              <a:rPr lang="tr-TR" altLang="ko-KR" dirty="0"/>
              <a:t> MRP </a:t>
            </a:r>
            <a:r>
              <a:rPr lang="tr-TR" altLang="ko-KR" dirty="0" err="1"/>
              <a:t>Returns</a:t>
            </a:r>
            <a:endParaRPr lang="ko-KR" altLang="en-US" dirty="0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38D91B06-F203-5609-4052-D7D01314C5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793" y="1629594"/>
            <a:ext cx="10410825" cy="467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962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Policy Methods</a:t>
            </a:r>
          </a:p>
        </p:txBody>
      </p:sp>
      <p:pic>
        <p:nvPicPr>
          <p:cNvPr id="4301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09512" y="1220838"/>
            <a:ext cx="7607897" cy="533219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altLang="ko-KR" dirty="0"/>
              <a:t>POLICIES</a:t>
            </a:r>
            <a:endParaRPr lang="ko-KR" altLang="en-US" dirty="0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82DE3B3E-0874-BC71-090B-B089E70F28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3631" y="1485578"/>
            <a:ext cx="9963150" cy="440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8191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Recap: MDPs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US" sz="2800" dirty="0"/>
              <a:t>Markov decision processes:</a:t>
            </a:r>
          </a:p>
          <a:p>
            <a:pPr lvl="1">
              <a:lnSpc>
                <a:spcPct val="80000"/>
              </a:lnSpc>
            </a:pPr>
            <a:r>
              <a:rPr lang="en-US" sz="2400" dirty="0"/>
              <a:t>States S</a:t>
            </a:r>
          </a:p>
          <a:p>
            <a:pPr lvl="1">
              <a:lnSpc>
                <a:spcPct val="80000"/>
              </a:lnSpc>
            </a:pPr>
            <a:r>
              <a:rPr lang="en-US" sz="2400" dirty="0"/>
              <a:t>Actions A</a:t>
            </a:r>
          </a:p>
          <a:p>
            <a:pPr lvl="1">
              <a:lnSpc>
                <a:spcPct val="80000"/>
              </a:lnSpc>
            </a:pPr>
            <a:r>
              <a:rPr lang="en-US" sz="2400" dirty="0"/>
              <a:t>Transitions P(</a:t>
            </a:r>
            <a:r>
              <a:rPr lang="en-US" sz="2400" dirty="0" err="1"/>
              <a:t>s’|s,a</a:t>
            </a:r>
            <a:r>
              <a:rPr lang="en-US" sz="2400" dirty="0"/>
              <a:t>) (or T(</a:t>
            </a:r>
            <a:r>
              <a:rPr lang="en-US" sz="2400" dirty="0" err="1"/>
              <a:t>s,a,s</a:t>
            </a:r>
            <a:r>
              <a:rPr lang="en-US" sz="2400" dirty="0"/>
              <a:t>’))</a:t>
            </a:r>
          </a:p>
          <a:p>
            <a:pPr lvl="1">
              <a:lnSpc>
                <a:spcPct val="80000"/>
              </a:lnSpc>
            </a:pPr>
            <a:r>
              <a:rPr lang="en-US" sz="2400" dirty="0"/>
              <a:t>Rewards R(</a:t>
            </a:r>
            <a:r>
              <a:rPr lang="en-US" sz="2400" dirty="0" err="1"/>
              <a:t>s,a,s</a:t>
            </a:r>
            <a:r>
              <a:rPr lang="en-US" sz="2400" dirty="0"/>
              <a:t>’) (and discount </a:t>
            </a:r>
            <a:r>
              <a:rPr lang="en-US" sz="2400" dirty="0">
                <a:sym typeface="Symbol" pitchFamily="18" charset="2"/>
              </a:rPr>
              <a:t></a:t>
            </a:r>
            <a:r>
              <a:rPr lang="en-US" sz="2400" dirty="0"/>
              <a:t>)</a:t>
            </a:r>
          </a:p>
          <a:p>
            <a:pPr lvl="1">
              <a:lnSpc>
                <a:spcPct val="80000"/>
              </a:lnSpc>
            </a:pPr>
            <a:r>
              <a:rPr lang="en-US" sz="2400" dirty="0"/>
              <a:t>Start state s</a:t>
            </a:r>
            <a:r>
              <a:rPr lang="en-US" sz="2400" baseline="-25000" dirty="0"/>
              <a:t>0</a:t>
            </a:r>
          </a:p>
          <a:p>
            <a:pPr lvl="1">
              <a:lnSpc>
                <a:spcPct val="80000"/>
              </a:lnSpc>
            </a:pPr>
            <a:endParaRPr lang="en-US" sz="2400" baseline="-25000" dirty="0"/>
          </a:p>
          <a:p>
            <a:pPr lvl="1">
              <a:lnSpc>
                <a:spcPct val="80000"/>
              </a:lnSpc>
            </a:pPr>
            <a:endParaRPr lang="en-US" sz="2400" baseline="-25000" dirty="0"/>
          </a:p>
          <a:p>
            <a:pPr>
              <a:lnSpc>
                <a:spcPct val="80000"/>
              </a:lnSpc>
            </a:pPr>
            <a:r>
              <a:rPr lang="en-US" sz="2800" dirty="0"/>
              <a:t>Quantities:</a:t>
            </a:r>
          </a:p>
          <a:p>
            <a:pPr lvl="1">
              <a:lnSpc>
                <a:spcPct val="80000"/>
              </a:lnSpc>
            </a:pPr>
            <a:r>
              <a:rPr lang="en-US" sz="2400" dirty="0"/>
              <a:t>Policy = map of states to actions</a:t>
            </a:r>
          </a:p>
          <a:p>
            <a:pPr lvl="1">
              <a:lnSpc>
                <a:spcPct val="80000"/>
              </a:lnSpc>
            </a:pPr>
            <a:r>
              <a:rPr lang="en-US" sz="2400" dirty="0"/>
              <a:t>Utility = sum of discounted rewards</a:t>
            </a:r>
          </a:p>
          <a:p>
            <a:pPr lvl="1">
              <a:lnSpc>
                <a:spcPct val="80000"/>
              </a:lnSpc>
            </a:pPr>
            <a:r>
              <a:rPr lang="en-US" sz="2400" dirty="0"/>
              <a:t>Values = expected future utility from a state (max node)</a:t>
            </a:r>
          </a:p>
          <a:p>
            <a:pPr lvl="1">
              <a:lnSpc>
                <a:spcPct val="80000"/>
              </a:lnSpc>
            </a:pPr>
            <a:r>
              <a:rPr lang="en-US" sz="2400" dirty="0"/>
              <a:t>Q-Values = expected future utility from a q-state (chance node)</a:t>
            </a:r>
          </a:p>
          <a:p>
            <a:pPr lvl="1">
              <a:lnSpc>
                <a:spcPct val="80000"/>
              </a:lnSpc>
            </a:pPr>
            <a:endParaRPr lang="en-US" sz="2400" baseline="-25000" dirty="0"/>
          </a:p>
          <a:p>
            <a:pPr lvl="1">
              <a:lnSpc>
                <a:spcPct val="80000"/>
              </a:lnSpc>
            </a:pPr>
            <a:endParaRPr lang="en-US" sz="2400" dirty="0"/>
          </a:p>
        </p:txBody>
      </p:sp>
      <p:grpSp>
        <p:nvGrpSpPr>
          <p:cNvPr id="25" name="Group 4"/>
          <p:cNvGrpSpPr>
            <a:grpSpLocks/>
          </p:cNvGrpSpPr>
          <p:nvPr/>
        </p:nvGrpSpPr>
        <p:grpSpPr bwMode="auto">
          <a:xfrm>
            <a:off x="7999958" y="1601232"/>
            <a:ext cx="3047603" cy="2754227"/>
            <a:chOff x="2400" y="1401"/>
            <a:chExt cx="1392" cy="1258"/>
          </a:xfrm>
        </p:grpSpPr>
        <p:sp>
          <p:nvSpPr>
            <p:cNvPr id="26" name="AutoShape 5"/>
            <p:cNvSpPr>
              <a:spLocks noChangeArrowheads="1"/>
            </p:cNvSpPr>
            <p:nvPr/>
          </p:nvSpPr>
          <p:spPr bwMode="auto">
            <a:xfrm>
              <a:off x="3070" y="1488"/>
              <a:ext cx="155" cy="124"/>
            </a:xfrm>
            <a:prstGeom prst="triangle">
              <a:avLst>
                <a:gd name="adj" fmla="val 500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400">
                <a:latin typeface="Calibri"/>
                <a:cs typeface="Calibri"/>
              </a:endParaRPr>
            </a:p>
          </p:txBody>
        </p:sp>
        <p:grpSp>
          <p:nvGrpSpPr>
            <p:cNvPr id="27" name="Group 6"/>
            <p:cNvGrpSpPr>
              <a:grpSpLocks/>
            </p:cNvGrpSpPr>
            <p:nvPr/>
          </p:nvGrpSpPr>
          <p:grpSpPr bwMode="auto">
            <a:xfrm>
              <a:off x="2529" y="1617"/>
              <a:ext cx="1263" cy="361"/>
              <a:chOff x="1584" y="1680"/>
              <a:chExt cx="2352" cy="336"/>
            </a:xfrm>
          </p:grpSpPr>
          <p:sp>
            <p:nvSpPr>
              <p:cNvPr id="40" name="Line 7"/>
              <p:cNvSpPr>
                <a:spLocks noChangeShapeType="1"/>
              </p:cNvSpPr>
              <p:nvPr/>
            </p:nvSpPr>
            <p:spPr bwMode="auto">
              <a:xfrm flipH="1">
                <a:off x="1584" y="1680"/>
                <a:ext cx="1152" cy="3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41" name="Line 8"/>
              <p:cNvSpPr>
                <a:spLocks noChangeShapeType="1"/>
              </p:cNvSpPr>
              <p:nvPr/>
            </p:nvSpPr>
            <p:spPr bwMode="auto">
              <a:xfrm>
                <a:off x="2736" y="1680"/>
                <a:ext cx="1200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42" name="Line 9"/>
              <p:cNvSpPr>
                <a:spLocks noChangeShapeType="1"/>
              </p:cNvSpPr>
              <p:nvPr/>
            </p:nvSpPr>
            <p:spPr bwMode="auto">
              <a:xfrm flipH="1">
                <a:off x="2304" y="1680"/>
                <a:ext cx="432" cy="33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43" name="Line 10"/>
              <p:cNvSpPr>
                <a:spLocks noChangeShapeType="1"/>
              </p:cNvSpPr>
              <p:nvPr/>
            </p:nvSpPr>
            <p:spPr bwMode="auto">
              <a:xfrm>
                <a:off x="2736" y="1680"/>
                <a:ext cx="432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</p:grpSp>
        <p:sp>
          <p:nvSpPr>
            <p:cNvPr id="28" name="Oval 11"/>
            <p:cNvSpPr>
              <a:spLocks noChangeArrowheads="1"/>
            </p:cNvSpPr>
            <p:nvPr/>
          </p:nvSpPr>
          <p:spPr bwMode="auto">
            <a:xfrm>
              <a:off x="2864" y="1978"/>
              <a:ext cx="129" cy="129"/>
            </a:xfrm>
            <a:prstGeom prst="ellipse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2400">
                <a:latin typeface="Calibri"/>
                <a:cs typeface="Calibri"/>
              </a:endParaRPr>
            </a:p>
          </p:txBody>
        </p:sp>
        <p:grpSp>
          <p:nvGrpSpPr>
            <p:cNvPr id="29" name="Group 12"/>
            <p:cNvGrpSpPr>
              <a:grpSpLocks/>
            </p:cNvGrpSpPr>
            <p:nvPr/>
          </p:nvGrpSpPr>
          <p:grpSpPr bwMode="auto">
            <a:xfrm>
              <a:off x="2400" y="2107"/>
              <a:ext cx="1057" cy="386"/>
              <a:chOff x="1536" y="2400"/>
              <a:chExt cx="1584" cy="624"/>
            </a:xfrm>
          </p:grpSpPr>
          <p:sp>
            <p:nvSpPr>
              <p:cNvPr id="36" name="Line 13"/>
              <p:cNvSpPr>
                <a:spLocks noChangeShapeType="1"/>
              </p:cNvSpPr>
              <p:nvPr/>
            </p:nvSpPr>
            <p:spPr bwMode="auto">
              <a:xfrm flipH="1">
                <a:off x="1536" y="2400"/>
                <a:ext cx="776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37" name="Line 14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808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38" name="Line 15"/>
              <p:cNvSpPr>
                <a:spLocks noChangeShapeType="1"/>
              </p:cNvSpPr>
              <p:nvPr/>
            </p:nvSpPr>
            <p:spPr bwMode="auto">
              <a:xfrm flipH="1">
                <a:off x="2021" y="2400"/>
                <a:ext cx="291" cy="624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39" name="Line 16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280" cy="62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</p:grpSp>
        <p:sp>
          <p:nvSpPr>
            <p:cNvPr id="30" name="Text Box 17"/>
            <p:cNvSpPr txBox="1">
              <a:spLocks noChangeArrowheads="1"/>
            </p:cNvSpPr>
            <p:nvPr/>
          </p:nvSpPr>
          <p:spPr bwMode="auto">
            <a:xfrm>
              <a:off x="3071" y="1680"/>
              <a:ext cx="129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latin typeface="Calibri"/>
                  <a:cs typeface="Calibri"/>
                </a:rPr>
                <a:t>a</a:t>
              </a:r>
            </a:p>
          </p:txBody>
        </p:sp>
        <p:sp>
          <p:nvSpPr>
            <p:cNvPr id="31" name="Text Box 18"/>
            <p:cNvSpPr txBox="1">
              <a:spLocks noChangeArrowheads="1"/>
            </p:cNvSpPr>
            <p:nvPr/>
          </p:nvSpPr>
          <p:spPr bwMode="auto">
            <a:xfrm>
              <a:off x="3216" y="1401"/>
              <a:ext cx="129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solidFill>
                    <a:srgbClr val="0000FF"/>
                  </a:solidFill>
                  <a:latin typeface="Calibri"/>
                  <a:cs typeface="Calibri"/>
                </a:rPr>
                <a:t>s</a:t>
              </a:r>
            </a:p>
          </p:txBody>
        </p:sp>
        <p:sp>
          <p:nvSpPr>
            <p:cNvPr id="32" name="Text Box 19"/>
            <p:cNvSpPr txBox="1">
              <a:spLocks noChangeArrowheads="1"/>
            </p:cNvSpPr>
            <p:nvPr/>
          </p:nvSpPr>
          <p:spPr bwMode="auto">
            <a:xfrm>
              <a:off x="3024" y="1920"/>
              <a:ext cx="559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solidFill>
                    <a:srgbClr val="008000"/>
                  </a:solidFill>
                  <a:latin typeface="Calibri"/>
                  <a:cs typeface="Calibri"/>
                </a:rPr>
                <a:t>s, a</a:t>
              </a:r>
            </a:p>
          </p:txBody>
        </p:sp>
        <p:sp>
          <p:nvSpPr>
            <p:cNvPr id="33" name="Text Box 20"/>
            <p:cNvSpPr txBox="1">
              <a:spLocks noChangeArrowheads="1"/>
            </p:cNvSpPr>
            <p:nvPr/>
          </p:nvSpPr>
          <p:spPr bwMode="auto">
            <a:xfrm>
              <a:off x="2609" y="2261"/>
              <a:ext cx="504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 err="1">
                  <a:latin typeface="Calibri"/>
                  <a:cs typeface="Calibri"/>
                </a:rPr>
                <a:t>s,a,s</a:t>
              </a:r>
              <a:r>
                <a:rPr lang="ja-JP" altLang="en-US" sz="2400">
                  <a:latin typeface="Calibri"/>
                  <a:cs typeface="Calibri"/>
                </a:rPr>
                <a:t>’</a:t>
              </a:r>
              <a:endParaRPr lang="en-US" sz="2400" dirty="0">
                <a:latin typeface="Calibri"/>
                <a:cs typeface="Calibri"/>
              </a:endParaRPr>
            </a:p>
          </p:txBody>
        </p:sp>
        <p:sp>
          <p:nvSpPr>
            <p:cNvPr id="34" name="AutoShape 21"/>
            <p:cNvSpPr>
              <a:spLocks noChangeArrowheads="1"/>
            </p:cNvSpPr>
            <p:nvPr/>
          </p:nvSpPr>
          <p:spPr bwMode="auto">
            <a:xfrm>
              <a:off x="3019" y="2499"/>
              <a:ext cx="154" cy="123"/>
            </a:xfrm>
            <a:prstGeom prst="triangle">
              <a:avLst>
                <a:gd name="adj" fmla="val 500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r" rtl="1"/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35" name="Text Box 22"/>
            <p:cNvSpPr txBox="1">
              <a:spLocks noChangeArrowheads="1"/>
            </p:cNvSpPr>
            <p:nvPr/>
          </p:nvSpPr>
          <p:spPr bwMode="auto">
            <a:xfrm>
              <a:off x="3096" y="2448"/>
              <a:ext cx="331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r" rtl="1">
                <a:spcBef>
                  <a:spcPct val="50000"/>
                </a:spcBef>
              </a:pPr>
              <a:r>
                <a:rPr lang="en-US" sz="2400" dirty="0">
                  <a:solidFill>
                    <a:srgbClr val="0000FF"/>
                  </a:solidFill>
                  <a:latin typeface="Calibri"/>
                  <a:cs typeface="Calibri"/>
                </a:rPr>
                <a:t>s</a:t>
              </a:r>
              <a:r>
                <a:rPr lang="ja-JP" altLang="en-US" sz="2400">
                  <a:solidFill>
                    <a:srgbClr val="0000FF"/>
                  </a:solidFill>
                  <a:latin typeface="Calibri"/>
                  <a:cs typeface="Calibri"/>
                </a:rPr>
                <a:t>’</a:t>
              </a:r>
              <a:endParaRPr lang="en-US" sz="2400" dirty="0">
                <a:solidFill>
                  <a:srgbClr val="0000FF"/>
                </a:solidFill>
                <a:latin typeface="Calibri"/>
                <a:cs typeface="Calibri"/>
              </a:endParaRPr>
            </a:p>
          </p:txBody>
        </p:sp>
      </p:grpSp>
    </p:spTree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>
            <a:extLst>
              <a:ext uri="{FF2B5EF4-FFF2-40B4-BE49-F238E27FC236}">
                <a16:creationId xmlns:a16="http://schemas.microsoft.com/office/drawing/2014/main" id="{3AA0074B-788B-5A83-8F9F-C492214DA1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326646" cy="68664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6614" y="333450"/>
            <a:ext cx="10971372" cy="797093"/>
          </a:xfrm>
        </p:spPr>
        <p:txBody>
          <a:bodyPr>
            <a:normAutofit fontScale="90000"/>
          </a:bodyPr>
          <a:lstStyle/>
          <a:p>
            <a:r>
              <a:rPr lang="en-US" sz="4800" b="1" dirty="0">
                <a:solidFill>
                  <a:schemeClr val="bg1"/>
                </a:solidFill>
              </a:rPr>
              <a:t>Next </a:t>
            </a:r>
            <a:r>
              <a:rPr lang="tr-TR" sz="4800" b="1" dirty="0" err="1">
                <a:solidFill>
                  <a:schemeClr val="bg1"/>
                </a:solidFill>
              </a:rPr>
              <a:t>Week</a:t>
            </a:r>
            <a:r>
              <a:rPr lang="en-US" sz="4800" b="1" dirty="0">
                <a:solidFill>
                  <a:schemeClr val="bg1"/>
                </a:solidFill>
              </a:rPr>
              <a:t>: Reinforcement Learning!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tr-TR" sz="4000" dirty="0"/>
              <a:t>MDP Basics and Terminology</a:t>
            </a:r>
            <a:endParaRPr lang="ko-KR" altLang="en-US" dirty="0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F88A5020-43DA-8280-4AD5-42C776D4444D}"/>
              </a:ext>
            </a:extLst>
          </p:cNvPr>
          <p:cNvSpPr txBox="1">
            <a:spLocks noChangeArrowheads="1"/>
          </p:cNvSpPr>
          <p:nvPr/>
        </p:nvSpPr>
        <p:spPr>
          <a:xfrm>
            <a:off x="266699" y="1485578"/>
            <a:ext cx="11657013" cy="5638800"/>
          </a:xfrm>
          <a:prstGeom prst="rect">
            <a:avLst/>
          </a:prstGeom>
        </p:spPr>
        <p:txBody>
          <a:bodyPr vert="horz" lIns="99569" tIns="49785" rIns="99569" bIns="49785" rtlCol="0">
            <a:normAutofit/>
          </a:bodyPr>
          <a:lstStyle>
            <a:lvl1pPr marL="373384" indent="-373384" algn="l" defTabSz="99569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000" i="1" kern="12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1pPr>
            <a:lvl2pPr marL="808998" indent="-311153" algn="l" defTabSz="99569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5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  <a:cs typeface="+mn-cs"/>
              </a:defRPr>
            </a:lvl2pPr>
            <a:lvl3pPr marL="1244613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5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  <a:cs typeface="+mn-cs"/>
              </a:defRPr>
            </a:lvl3pPr>
            <a:lvl4pPr marL="1742458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5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  <a:cs typeface="+mn-cs"/>
              </a:defRPr>
            </a:lvl4pPr>
            <a:lvl5pPr marL="2240303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5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  <a:cs typeface="+mn-cs"/>
              </a:defRPr>
            </a:lvl5pPr>
            <a:lvl6pPr marL="2738148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35993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33838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31683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tr-TR" sz="2800" u="sng" dirty="0">
                <a:solidFill>
                  <a:schemeClr val="folHlink"/>
                </a:solidFill>
              </a:rPr>
              <a:t>An agent must make a decision or control a probabilistic system</a:t>
            </a:r>
          </a:p>
          <a:p>
            <a:pPr>
              <a:lnSpc>
                <a:spcPct val="90000"/>
              </a:lnSpc>
            </a:pPr>
            <a:r>
              <a:rPr lang="en-US" altLang="tr-TR" sz="2800" dirty="0">
                <a:solidFill>
                  <a:schemeClr val="folHlink"/>
                </a:solidFill>
              </a:rPr>
              <a:t>Goal is to choose a sequence of actions for optimality</a:t>
            </a:r>
          </a:p>
          <a:p>
            <a:pPr>
              <a:lnSpc>
                <a:spcPct val="90000"/>
              </a:lnSpc>
            </a:pPr>
            <a:r>
              <a:rPr lang="en-US" altLang="tr-TR" sz="2800" dirty="0">
                <a:solidFill>
                  <a:schemeClr val="folHlink"/>
                </a:solidFill>
              </a:rPr>
              <a:t>Defined as &lt;S, A, P, R&gt;</a:t>
            </a:r>
          </a:p>
          <a:p>
            <a:pPr>
              <a:lnSpc>
                <a:spcPct val="90000"/>
              </a:lnSpc>
            </a:pPr>
            <a:r>
              <a:rPr lang="en-US" altLang="tr-TR" sz="2800" dirty="0">
                <a:solidFill>
                  <a:schemeClr val="folHlink"/>
                </a:solidFill>
              </a:rPr>
              <a:t>MDP models:</a:t>
            </a:r>
            <a:r>
              <a:rPr lang="en-US" altLang="tr-TR" sz="2800" dirty="0"/>
              <a:t> </a:t>
            </a:r>
          </a:p>
          <a:p>
            <a:pPr marL="0" lvl="1" indent="0">
              <a:lnSpc>
                <a:spcPct val="90000"/>
              </a:lnSpc>
            </a:pPr>
            <a:r>
              <a:rPr lang="en-US" altLang="tr-TR" sz="2600" dirty="0"/>
              <a:t>Finite horizon: Maximize the expected reward for the next n steps</a:t>
            </a:r>
          </a:p>
          <a:p>
            <a:pPr marL="0" lvl="1" indent="0">
              <a:lnSpc>
                <a:spcPct val="90000"/>
              </a:lnSpc>
            </a:pPr>
            <a:r>
              <a:rPr lang="en-US" altLang="tr-TR" sz="2600" dirty="0"/>
              <a:t>Infinite horizon:  Maximize the expected discounted reward.</a:t>
            </a:r>
          </a:p>
          <a:p>
            <a:pPr marL="0" lvl="1" indent="0">
              <a:lnSpc>
                <a:spcPct val="90000"/>
              </a:lnSpc>
            </a:pPr>
            <a:r>
              <a:rPr lang="en-US" altLang="tr-TR" sz="2600" dirty="0"/>
              <a:t>Transition model: Maximize average expected reward per transition.</a:t>
            </a:r>
            <a:endParaRPr lang="tr-TR" altLang="tr-TR" sz="2600" dirty="0"/>
          </a:p>
          <a:p>
            <a:pPr marL="0" lvl="1" indent="0">
              <a:lnSpc>
                <a:spcPct val="90000"/>
              </a:lnSpc>
            </a:pPr>
            <a:r>
              <a:rPr lang="en-US" altLang="tr-TR" sz="2400" dirty="0"/>
              <a:t>Goal state: maximize expected reward (minimize expected cost) to some target state G.</a:t>
            </a:r>
          </a:p>
        </p:txBody>
      </p:sp>
    </p:spTree>
    <p:extLst>
      <p:ext uri="{BB962C8B-B14F-4D97-AF65-F5344CB8AC3E}">
        <p14:creationId xmlns:p14="http://schemas.microsoft.com/office/powerpoint/2010/main" val="9628898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34" charset="-128"/>
              </a:rPr>
              <a:t>Recap: Defining MDPs</a:t>
            </a:r>
          </a:p>
        </p:txBody>
      </p:sp>
      <p:sp>
        <p:nvSpPr>
          <p:cNvPr id="41986" name="Rectangle 3"/>
          <p:cNvSpPr>
            <a:spLocks noGrp="1" noChangeArrowheads="1"/>
          </p:cNvSpPr>
          <p:nvPr>
            <p:ph idx="1"/>
          </p:nvPr>
        </p:nvSpPr>
        <p:spPr>
          <a:xfrm>
            <a:off x="406347" y="1444089"/>
            <a:ext cx="11377718" cy="4728548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dirty="0">
                <a:ea typeface="ＭＳ Ｐゴシック" pitchFamily="34" charset="-128"/>
              </a:rPr>
              <a:t>Markov decision processes:</a:t>
            </a:r>
          </a:p>
          <a:p>
            <a:pPr lvl="1">
              <a:lnSpc>
                <a:spcPct val="80000"/>
              </a:lnSpc>
            </a:pPr>
            <a:r>
              <a:rPr lang="en-US" dirty="0">
                <a:ea typeface="ＭＳ Ｐゴシック" pitchFamily="34" charset="-128"/>
              </a:rPr>
              <a:t>Set of states S</a:t>
            </a:r>
          </a:p>
          <a:p>
            <a:pPr lvl="1">
              <a:lnSpc>
                <a:spcPct val="80000"/>
              </a:lnSpc>
            </a:pPr>
            <a:r>
              <a:rPr lang="en-US" dirty="0">
                <a:ea typeface="ＭＳ Ｐゴシック" pitchFamily="34" charset="-128"/>
              </a:rPr>
              <a:t>Start state s</a:t>
            </a:r>
            <a:r>
              <a:rPr lang="en-US" baseline="-25000" dirty="0">
                <a:ea typeface="ＭＳ Ｐゴシック" pitchFamily="34" charset="-128"/>
              </a:rPr>
              <a:t>0</a:t>
            </a:r>
          </a:p>
          <a:p>
            <a:pPr lvl="1">
              <a:lnSpc>
                <a:spcPct val="80000"/>
              </a:lnSpc>
            </a:pPr>
            <a:r>
              <a:rPr lang="en-US" dirty="0">
                <a:ea typeface="ＭＳ Ｐゴシック" pitchFamily="34" charset="-128"/>
              </a:rPr>
              <a:t>Set of actions A</a:t>
            </a:r>
          </a:p>
          <a:p>
            <a:pPr lvl="1">
              <a:lnSpc>
                <a:spcPct val="80000"/>
              </a:lnSpc>
            </a:pPr>
            <a:r>
              <a:rPr lang="en-US" dirty="0">
                <a:ea typeface="ＭＳ Ｐゴシック" pitchFamily="34" charset="-128"/>
              </a:rPr>
              <a:t>Transitions P(</a:t>
            </a:r>
            <a:r>
              <a:rPr lang="en-US" dirty="0" err="1">
                <a:ea typeface="ＭＳ Ｐゴシック" pitchFamily="34" charset="-128"/>
              </a:rPr>
              <a:t>s’</a:t>
            </a:r>
            <a:r>
              <a:rPr lang="en-US" altLang="ja-JP" dirty="0" err="1">
                <a:ea typeface="ＭＳ Ｐゴシック" pitchFamily="34" charset="-128"/>
              </a:rPr>
              <a:t>|s,a</a:t>
            </a:r>
            <a:r>
              <a:rPr lang="en-US" altLang="ja-JP" dirty="0">
                <a:ea typeface="ＭＳ Ｐゴシック" pitchFamily="34" charset="-128"/>
              </a:rPr>
              <a:t>) (or T(</a:t>
            </a:r>
            <a:r>
              <a:rPr lang="en-US" altLang="ja-JP" dirty="0" err="1">
                <a:ea typeface="ＭＳ Ｐゴシック" pitchFamily="34" charset="-128"/>
              </a:rPr>
              <a:t>s,a,s</a:t>
            </a:r>
            <a:r>
              <a:rPr lang="en-US" altLang="ja-JP" dirty="0">
                <a:ea typeface="ＭＳ Ｐゴシック" pitchFamily="34" charset="-128"/>
              </a:rPr>
              <a:t>’))</a:t>
            </a:r>
          </a:p>
          <a:p>
            <a:pPr lvl="1">
              <a:lnSpc>
                <a:spcPct val="80000"/>
              </a:lnSpc>
            </a:pPr>
            <a:r>
              <a:rPr lang="en-US" dirty="0">
                <a:ea typeface="ＭＳ Ｐゴシック" pitchFamily="34" charset="-128"/>
              </a:rPr>
              <a:t>Rewards R(</a:t>
            </a:r>
            <a:r>
              <a:rPr lang="en-US" dirty="0" err="1">
                <a:ea typeface="ＭＳ Ｐゴシック" pitchFamily="34" charset="-128"/>
              </a:rPr>
              <a:t>s,a,s</a:t>
            </a:r>
            <a:r>
              <a:rPr lang="en-US" dirty="0">
                <a:ea typeface="ＭＳ Ｐゴシック" pitchFamily="34" charset="-128"/>
              </a:rPr>
              <a:t>’</a:t>
            </a:r>
            <a:r>
              <a:rPr lang="en-US" altLang="ja-JP" dirty="0">
                <a:ea typeface="ＭＳ Ｐゴシック" pitchFamily="34" charset="-128"/>
              </a:rPr>
              <a:t>) (and discount </a:t>
            </a:r>
            <a:r>
              <a:rPr lang="en-US" altLang="ja-JP" dirty="0">
                <a:ea typeface="ＭＳ Ｐゴシック" pitchFamily="34" charset="-128"/>
                <a:sym typeface="Symbol" pitchFamily="18" charset="2"/>
              </a:rPr>
              <a:t></a:t>
            </a:r>
            <a:r>
              <a:rPr lang="en-US" altLang="ja-JP" dirty="0">
                <a:ea typeface="ＭＳ Ｐゴシック" pitchFamily="34" charset="-128"/>
              </a:rPr>
              <a:t>)</a:t>
            </a:r>
          </a:p>
          <a:p>
            <a:pPr lvl="1">
              <a:lnSpc>
                <a:spcPct val="80000"/>
              </a:lnSpc>
            </a:pPr>
            <a:endParaRPr lang="en-US" baseline="-25000" dirty="0">
              <a:ea typeface="ＭＳ Ｐゴシック" pitchFamily="34" charset="-128"/>
            </a:endParaRPr>
          </a:p>
          <a:p>
            <a:pPr lvl="1">
              <a:lnSpc>
                <a:spcPct val="80000"/>
              </a:lnSpc>
            </a:pPr>
            <a:endParaRPr lang="en-US" baseline="-25000" dirty="0">
              <a:ea typeface="ＭＳ Ｐゴシック" pitchFamily="34" charset="-128"/>
            </a:endParaRPr>
          </a:p>
          <a:p>
            <a:pPr>
              <a:lnSpc>
                <a:spcPct val="80000"/>
              </a:lnSpc>
            </a:pPr>
            <a:r>
              <a:rPr lang="en-US" dirty="0">
                <a:ea typeface="ＭＳ Ｐゴシック" pitchFamily="34" charset="-128"/>
              </a:rPr>
              <a:t>MDP quantities so far:</a:t>
            </a:r>
          </a:p>
          <a:p>
            <a:pPr lvl="1">
              <a:lnSpc>
                <a:spcPct val="80000"/>
              </a:lnSpc>
            </a:pPr>
            <a:r>
              <a:rPr lang="en-US" dirty="0">
                <a:ea typeface="ＭＳ Ｐゴシック" pitchFamily="34" charset="-128"/>
              </a:rPr>
              <a:t>Policy = Choice of action for each state</a:t>
            </a:r>
          </a:p>
          <a:p>
            <a:pPr lvl="1">
              <a:lnSpc>
                <a:spcPct val="80000"/>
              </a:lnSpc>
            </a:pPr>
            <a:r>
              <a:rPr lang="en-US" dirty="0">
                <a:ea typeface="ＭＳ Ｐゴシック" pitchFamily="34" charset="-128"/>
              </a:rPr>
              <a:t>Utility = sum of (discounted) rewards</a:t>
            </a:r>
          </a:p>
        </p:txBody>
      </p:sp>
      <p:grpSp>
        <p:nvGrpSpPr>
          <p:cNvPr id="41987" name="Group 4"/>
          <p:cNvGrpSpPr>
            <a:grpSpLocks/>
          </p:cNvGrpSpPr>
          <p:nvPr/>
        </p:nvGrpSpPr>
        <p:grpSpPr bwMode="auto">
          <a:xfrm>
            <a:off x="7999958" y="1601232"/>
            <a:ext cx="3047603" cy="2754227"/>
            <a:chOff x="2400" y="1401"/>
            <a:chExt cx="1392" cy="1258"/>
          </a:xfrm>
        </p:grpSpPr>
        <p:sp>
          <p:nvSpPr>
            <p:cNvPr id="41989" name="AutoShape 5"/>
            <p:cNvSpPr>
              <a:spLocks noChangeArrowheads="1"/>
            </p:cNvSpPr>
            <p:nvPr/>
          </p:nvSpPr>
          <p:spPr bwMode="auto">
            <a:xfrm>
              <a:off x="3070" y="1488"/>
              <a:ext cx="155" cy="124"/>
            </a:xfrm>
            <a:prstGeom prst="triangle">
              <a:avLst>
                <a:gd name="adj" fmla="val 500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400">
                <a:latin typeface="Calibri"/>
                <a:cs typeface="Calibri"/>
              </a:endParaRPr>
            </a:p>
          </p:txBody>
        </p:sp>
        <p:grpSp>
          <p:nvGrpSpPr>
            <p:cNvPr id="41990" name="Group 6"/>
            <p:cNvGrpSpPr>
              <a:grpSpLocks/>
            </p:cNvGrpSpPr>
            <p:nvPr/>
          </p:nvGrpSpPr>
          <p:grpSpPr bwMode="auto">
            <a:xfrm>
              <a:off x="2529" y="1617"/>
              <a:ext cx="1263" cy="361"/>
              <a:chOff x="1584" y="1680"/>
              <a:chExt cx="2352" cy="336"/>
            </a:xfrm>
          </p:grpSpPr>
          <p:sp>
            <p:nvSpPr>
              <p:cNvPr id="42003" name="Line 7"/>
              <p:cNvSpPr>
                <a:spLocks noChangeShapeType="1"/>
              </p:cNvSpPr>
              <p:nvPr/>
            </p:nvSpPr>
            <p:spPr bwMode="auto">
              <a:xfrm flipH="1">
                <a:off x="1584" y="1680"/>
                <a:ext cx="1152" cy="3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42004" name="Line 8"/>
              <p:cNvSpPr>
                <a:spLocks noChangeShapeType="1"/>
              </p:cNvSpPr>
              <p:nvPr/>
            </p:nvSpPr>
            <p:spPr bwMode="auto">
              <a:xfrm>
                <a:off x="2736" y="1680"/>
                <a:ext cx="1200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42005" name="Line 9"/>
              <p:cNvSpPr>
                <a:spLocks noChangeShapeType="1"/>
              </p:cNvSpPr>
              <p:nvPr/>
            </p:nvSpPr>
            <p:spPr bwMode="auto">
              <a:xfrm flipH="1">
                <a:off x="2304" y="1680"/>
                <a:ext cx="432" cy="33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42006" name="Line 10"/>
              <p:cNvSpPr>
                <a:spLocks noChangeShapeType="1"/>
              </p:cNvSpPr>
              <p:nvPr/>
            </p:nvSpPr>
            <p:spPr bwMode="auto">
              <a:xfrm>
                <a:off x="2736" y="1680"/>
                <a:ext cx="432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</p:grpSp>
        <p:sp>
          <p:nvSpPr>
            <p:cNvPr id="41991" name="Oval 11"/>
            <p:cNvSpPr>
              <a:spLocks noChangeArrowheads="1"/>
            </p:cNvSpPr>
            <p:nvPr/>
          </p:nvSpPr>
          <p:spPr bwMode="auto">
            <a:xfrm>
              <a:off x="2864" y="1978"/>
              <a:ext cx="129" cy="129"/>
            </a:xfrm>
            <a:prstGeom prst="ellipse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2400">
                <a:latin typeface="Calibri"/>
                <a:cs typeface="Calibri"/>
              </a:endParaRPr>
            </a:p>
          </p:txBody>
        </p:sp>
        <p:grpSp>
          <p:nvGrpSpPr>
            <p:cNvPr id="41992" name="Group 12"/>
            <p:cNvGrpSpPr>
              <a:grpSpLocks/>
            </p:cNvGrpSpPr>
            <p:nvPr/>
          </p:nvGrpSpPr>
          <p:grpSpPr bwMode="auto">
            <a:xfrm>
              <a:off x="2400" y="2107"/>
              <a:ext cx="1057" cy="386"/>
              <a:chOff x="1536" y="2400"/>
              <a:chExt cx="1584" cy="624"/>
            </a:xfrm>
          </p:grpSpPr>
          <p:sp>
            <p:nvSpPr>
              <p:cNvPr id="41999" name="Line 13"/>
              <p:cNvSpPr>
                <a:spLocks noChangeShapeType="1"/>
              </p:cNvSpPr>
              <p:nvPr/>
            </p:nvSpPr>
            <p:spPr bwMode="auto">
              <a:xfrm flipH="1">
                <a:off x="1536" y="2400"/>
                <a:ext cx="776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42000" name="Line 14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808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42001" name="Line 15"/>
              <p:cNvSpPr>
                <a:spLocks noChangeShapeType="1"/>
              </p:cNvSpPr>
              <p:nvPr/>
            </p:nvSpPr>
            <p:spPr bwMode="auto">
              <a:xfrm flipH="1">
                <a:off x="2021" y="2400"/>
                <a:ext cx="291" cy="624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42002" name="Line 16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280" cy="62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</p:grpSp>
        <p:sp>
          <p:nvSpPr>
            <p:cNvPr id="41993" name="Text Box 17"/>
            <p:cNvSpPr txBox="1">
              <a:spLocks noChangeArrowheads="1"/>
            </p:cNvSpPr>
            <p:nvPr/>
          </p:nvSpPr>
          <p:spPr bwMode="auto">
            <a:xfrm>
              <a:off x="3071" y="1680"/>
              <a:ext cx="129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latin typeface="Calibri"/>
                  <a:cs typeface="Calibri"/>
                </a:rPr>
                <a:t>a</a:t>
              </a:r>
            </a:p>
          </p:txBody>
        </p:sp>
        <p:sp>
          <p:nvSpPr>
            <p:cNvPr id="41994" name="Text Box 18"/>
            <p:cNvSpPr txBox="1">
              <a:spLocks noChangeArrowheads="1"/>
            </p:cNvSpPr>
            <p:nvPr/>
          </p:nvSpPr>
          <p:spPr bwMode="auto">
            <a:xfrm>
              <a:off x="3216" y="1401"/>
              <a:ext cx="129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solidFill>
                    <a:srgbClr val="0000FF"/>
                  </a:solidFill>
                  <a:latin typeface="Calibri"/>
                  <a:cs typeface="Calibri"/>
                </a:rPr>
                <a:t>s</a:t>
              </a:r>
            </a:p>
          </p:txBody>
        </p:sp>
        <p:sp>
          <p:nvSpPr>
            <p:cNvPr id="41995" name="Text Box 19"/>
            <p:cNvSpPr txBox="1">
              <a:spLocks noChangeArrowheads="1"/>
            </p:cNvSpPr>
            <p:nvPr/>
          </p:nvSpPr>
          <p:spPr bwMode="auto">
            <a:xfrm>
              <a:off x="3024" y="1920"/>
              <a:ext cx="559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solidFill>
                    <a:srgbClr val="008000"/>
                  </a:solidFill>
                  <a:latin typeface="Calibri"/>
                  <a:cs typeface="Calibri"/>
                </a:rPr>
                <a:t>s, a</a:t>
              </a:r>
            </a:p>
          </p:txBody>
        </p:sp>
        <p:sp>
          <p:nvSpPr>
            <p:cNvPr id="41996" name="Text Box 20"/>
            <p:cNvSpPr txBox="1">
              <a:spLocks noChangeArrowheads="1"/>
            </p:cNvSpPr>
            <p:nvPr/>
          </p:nvSpPr>
          <p:spPr bwMode="auto">
            <a:xfrm>
              <a:off x="2609" y="2261"/>
              <a:ext cx="504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 err="1">
                  <a:latin typeface="Calibri"/>
                  <a:cs typeface="Calibri"/>
                </a:rPr>
                <a:t>s,a,s</a:t>
              </a:r>
              <a:r>
                <a:rPr lang="ja-JP" altLang="en-US" sz="2400" dirty="0">
                  <a:latin typeface="Calibri"/>
                  <a:cs typeface="Calibri"/>
                </a:rPr>
                <a:t>’</a:t>
              </a:r>
              <a:endParaRPr lang="en-US" sz="2400" dirty="0">
                <a:latin typeface="Calibri"/>
                <a:cs typeface="Calibri"/>
              </a:endParaRPr>
            </a:p>
          </p:txBody>
        </p:sp>
        <p:sp>
          <p:nvSpPr>
            <p:cNvPr id="41997" name="AutoShape 21"/>
            <p:cNvSpPr>
              <a:spLocks noChangeArrowheads="1"/>
            </p:cNvSpPr>
            <p:nvPr/>
          </p:nvSpPr>
          <p:spPr bwMode="auto">
            <a:xfrm>
              <a:off x="3019" y="2499"/>
              <a:ext cx="154" cy="123"/>
            </a:xfrm>
            <a:prstGeom prst="triangle">
              <a:avLst>
                <a:gd name="adj" fmla="val 500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r" rtl="1"/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41998" name="Text Box 22"/>
            <p:cNvSpPr txBox="1">
              <a:spLocks noChangeArrowheads="1"/>
            </p:cNvSpPr>
            <p:nvPr/>
          </p:nvSpPr>
          <p:spPr bwMode="auto">
            <a:xfrm>
              <a:off x="3096" y="2448"/>
              <a:ext cx="331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r" rtl="1">
                <a:spcBef>
                  <a:spcPct val="50000"/>
                </a:spcBef>
              </a:pPr>
              <a:r>
                <a:rPr lang="en-US" sz="2400" dirty="0">
                  <a:solidFill>
                    <a:srgbClr val="0000FF"/>
                  </a:solidFill>
                  <a:latin typeface="Calibri"/>
                  <a:cs typeface="Calibri"/>
                </a:rPr>
                <a:t>s</a:t>
              </a:r>
              <a:r>
                <a:rPr lang="ja-JP" altLang="en-US" sz="2400">
                  <a:solidFill>
                    <a:srgbClr val="0000FF"/>
                  </a:solidFill>
                  <a:latin typeface="Calibri"/>
                  <a:cs typeface="Calibri"/>
                </a:rPr>
                <a:t>’</a:t>
              </a:r>
              <a:endParaRPr lang="en-US" sz="2400" dirty="0">
                <a:solidFill>
                  <a:srgbClr val="0000FF"/>
                </a:solidFill>
                <a:latin typeface="Calibri"/>
                <a:cs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02044840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Racing</a:t>
            </a: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86500" y="1354466"/>
            <a:ext cx="9417412" cy="504674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150793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Example: Racing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570" y="1296472"/>
            <a:ext cx="11377718" cy="4728548"/>
          </a:xfrm>
        </p:spPr>
        <p:txBody>
          <a:bodyPr/>
          <a:lstStyle/>
          <a:p>
            <a:pPr>
              <a:buClrTx/>
            </a:pPr>
            <a:r>
              <a:rPr lang="en-US" sz="2000" dirty="0">
                <a:latin typeface="Calibri"/>
                <a:cs typeface="Calibri"/>
              </a:rPr>
              <a:t>A robot car wants to travel far, quickly</a:t>
            </a:r>
          </a:p>
          <a:p>
            <a:pPr>
              <a:buClrTx/>
            </a:pPr>
            <a:r>
              <a:rPr lang="en-US" sz="2000" dirty="0">
                <a:latin typeface="Calibri"/>
                <a:cs typeface="Calibri"/>
              </a:rPr>
              <a:t>Three states: </a:t>
            </a:r>
            <a:r>
              <a:rPr lang="en-US" sz="2000" dirty="0">
                <a:solidFill>
                  <a:srgbClr val="00B0F0"/>
                </a:solidFill>
                <a:latin typeface="Calibri"/>
                <a:cs typeface="Calibri"/>
              </a:rPr>
              <a:t>Cool</a:t>
            </a:r>
            <a:r>
              <a:rPr lang="en-US" sz="2000" dirty="0">
                <a:latin typeface="Calibri"/>
                <a:cs typeface="Calibri"/>
              </a:rPr>
              <a:t>, </a:t>
            </a:r>
            <a:r>
              <a:rPr lang="en-US" sz="2000" dirty="0">
                <a:solidFill>
                  <a:srgbClr val="7F2727"/>
                </a:solidFill>
                <a:latin typeface="Calibri"/>
                <a:cs typeface="Calibri"/>
              </a:rPr>
              <a:t>Warm</a:t>
            </a:r>
            <a:r>
              <a:rPr lang="en-US" sz="2000" dirty="0">
                <a:latin typeface="Calibri"/>
                <a:cs typeface="Calibri"/>
              </a:rPr>
              <a:t>, Overheated</a:t>
            </a:r>
          </a:p>
          <a:p>
            <a:pPr>
              <a:buClrTx/>
            </a:pPr>
            <a:r>
              <a:rPr lang="en-US" sz="2000" dirty="0">
                <a:latin typeface="Calibri"/>
                <a:cs typeface="Calibri"/>
              </a:rPr>
              <a:t>Two actions: </a:t>
            </a:r>
            <a:r>
              <a:rPr lang="en-US" sz="2000" i="1" dirty="0">
                <a:latin typeface="Calibri"/>
                <a:cs typeface="Calibri"/>
              </a:rPr>
              <a:t>Slow</a:t>
            </a:r>
            <a:r>
              <a:rPr lang="en-US" sz="2000" dirty="0">
                <a:latin typeface="Calibri"/>
                <a:cs typeface="Calibri"/>
              </a:rPr>
              <a:t>, </a:t>
            </a:r>
            <a:r>
              <a:rPr lang="en-US" sz="2000" i="1" dirty="0">
                <a:solidFill>
                  <a:srgbClr val="C00000"/>
                </a:solidFill>
                <a:latin typeface="Calibri"/>
                <a:cs typeface="Calibri"/>
              </a:rPr>
              <a:t>Fast</a:t>
            </a:r>
            <a:endParaRPr lang="en-US" sz="2000" i="1" dirty="0">
              <a:solidFill>
                <a:srgbClr val="0000FF"/>
              </a:solidFill>
              <a:latin typeface="Calibri"/>
              <a:cs typeface="Calibri"/>
            </a:endParaRPr>
          </a:p>
          <a:p>
            <a:pPr>
              <a:buClrTx/>
            </a:pPr>
            <a:r>
              <a:rPr lang="en-US" sz="2000" dirty="0">
                <a:latin typeface="Calibri"/>
                <a:cs typeface="Calibri"/>
              </a:rPr>
              <a:t>Going faster gets double reward</a:t>
            </a:r>
          </a:p>
          <a:p>
            <a:endParaRPr lang="en-US" sz="2000" dirty="0">
              <a:latin typeface="Calibri"/>
              <a:cs typeface="Calibri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838091" y="2286943"/>
            <a:ext cx="11043258" cy="3992658"/>
            <a:chOff x="838200" y="2286000"/>
            <a:chExt cx="11044696" cy="3993178"/>
          </a:xfrm>
        </p:grpSpPr>
        <p:pic>
          <p:nvPicPr>
            <p:cNvPr id="14338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983518" y="3950732"/>
              <a:ext cx="2433764" cy="1600200"/>
            </a:xfrm>
            <a:prstGeom prst="rect">
              <a:avLst/>
            </a:prstGeom>
            <a:noFill/>
          </p:spPr>
        </p:pic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946913" y="2731532"/>
              <a:ext cx="2660373" cy="1676400"/>
            </a:xfrm>
            <a:prstGeom prst="rect">
              <a:avLst/>
            </a:prstGeom>
            <a:noFill/>
          </p:spPr>
        </p:pic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9300704" y="3798332"/>
              <a:ext cx="2582192" cy="1828800"/>
            </a:xfrm>
            <a:prstGeom prst="rect">
              <a:avLst/>
            </a:prstGeom>
            <a:noFill/>
          </p:spPr>
        </p:pic>
        <p:sp>
          <p:nvSpPr>
            <p:cNvPr id="8" name="TextBox 7"/>
            <p:cNvSpPr txBox="1"/>
            <p:nvPr/>
          </p:nvSpPr>
          <p:spPr>
            <a:xfrm>
              <a:off x="2057400" y="5341442"/>
              <a:ext cx="22860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B0F0"/>
                  </a:solidFill>
                  <a:latin typeface="Calibri"/>
                  <a:cs typeface="Calibri"/>
                </a:rPr>
                <a:t>Cool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943600" y="4160222"/>
              <a:ext cx="22860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7F2727"/>
                  </a:solidFill>
                  <a:latin typeface="Calibri"/>
                  <a:cs typeface="Calibri"/>
                </a:rPr>
                <a:t>Warm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9296400" y="5455622"/>
              <a:ext cx="22860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/>
                  <a:cs typeface="Calibri"/>
                </a:rPr>
                <a:t>Overheated</a:t>
              </a:r>
            </a:p>
          </p:txBody>
        </p:sp>
        <p:cxnSp>
          <p:nvCxnSpPr>
            <p:cNvPr id="13" name="Curved Connector 12"/>
            <p:cNvCxnSpPr>
              <a:stCxn id="14338" idx="3"/>
              <a:endCxn id="8" idx="2"/>
            </p:cNvCxnSpPr>
            <p:nvPr/>
          </p:nvCxnSpPr>
          <p:spPr>
            <a:xfrm flipH="1">
              <a:off x="3200400" y="4750832"/>
              <a:ext cx="1219200" cy="990720"/>
            </a:xfrm>
            <a:prstGeom prst="curvedConnector4">
              <a:avLst>
                <a:gd name="adj1" fmla="val -18750"/>
                <a:gd name="adj2" fmla="val 153572"/>
              </a:avLst>
            </a:prstGeom>
            <a:ln w="76200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urved Connector 12"/>
            <p:cNvCxnSpPr>
              <a:stCxn id="14338" idx="3"/>
              <a:endCxn id="9" idx="2"/>
            </p:cNvCxnSpPr>
            <p:nvPr/>
          </p:nvCxnSpPr>
          <p:spPr>
            <a:xfrm flipV="1">
              <a:off x="4419600" y="4560332"/>
              <a:ext cx="2667000" cy="190500"/>
            </a:xfrm>
            <a:prstGeom prst="curvedConnector2">
              <a:avLst/>
            </a:prstGeom>
            <a:ln w="76200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4724400" y="4788932"/>
              <a:ext cx="9144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>
                  <a:solidFill>
                    <a:srgbClr val="C00000"/>
                  </a:solidFill>
                  <a:latin typeface="Calibri"/>
                  <a:cs typeface="Calibri"/>
                </a:rPr>
                <a:t>Fast</a:t>
              </a:r>
            </a:p>
          </p:txBody>
        </p:sp>
        <p:cxnSp>
          <p:nvCxnSpPr>
            <p:cNvPr id="19" name="Curved Connector 12"/>
            <p:cNvCxnSpPr>
              <a:stCxn id="6" idx="0"/>
            </p:cNvCxnSpPr>
            <p:nvPr/>
          </p:nvCxnSpPr>
          <p:spPr>
            <a:xfrm rot="16200000" flipH="1">
              <a:off x="8096250" y="1912382"/>
              <a:ext cx="1447800" cy="3086100"/>
            </a:xfrm>
            <a:prstGeom prst="curvedConnector4">
              <a:avLst>
                <a:gd name="adj1" fmla="val -15789"/>
                <a:gd name="adj2" fmla="val 105099"/>
              </a:avLst>
            </a:prstGeom>
            <a:ln w="76200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9144000" y="2731532"/>
              <a:ext cx="9144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>
                  <a:solidFill>
                    <a:srgbClr val="C00000"/>
                  </a:solidFill>
                  <a:latin typeface="Calibri"/>
                  <a:cs typeface="Calibri"/>
                </a:rPr>
                <a:t>Fast</a:t>
              </a:r>
            </a:p>
          </p:txBody>
        </p:sp>
        <p:cxnSp>
          <p:nvCxnSpPr>
            <p:cNvPr id="23" name="Curved Connector 12"/>
            <p:cNvCxnSpPr>
              <a:stCxn id="14338" idx="1"/>
            </p:cNvCxnSpPr>
            <p:nvPr/>
          </p:nvCxnSpPr>
          <p:spPr>
            <a:xfrm rot="10800000" flipH="1" flipV="1">
              <a:off x="1981200" y="4750832"/>
              <a:ext cx="152400" cy="190500"/>
            </a:xfrm>
            <a:prstGeom prst="curvedConnector4">
              <a:avLst>
                <a:gd name="adj1" fmla="val -635217"/>
                <a:gd name="adj2" fmla="val 482610"/>
              </a:avLst>
            </a:prstGeom>
            <a:ln w="76200">
              <a:solidFill>
                <a:schemeClr val="accent2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urved Connector 12"/>
            <p:cNvCxnSpPr>
              <a:stCxn id="6" idx="1"/>
              <a:endCxn id="14338" idx="0"/>
            </p:cNvCxnSpPr>
            <p:nvPr/>
          </p:nvCxnSpPr>
          <p:spPr>
            <a:xfrm rot="10800000" flipV="1">
              <a:off x="3200400" y="3569732"/>
              <a:ext cx="2743200" cy="381000"/>
            </a:xfrm>
            <a:prstGeom prst="curvedConnector2">
              <a:avLst/>
            </a:prstGeom>
            <a:ln w="76200">
              <a:solidFill>
                <a:schemeClr val="accent2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>
              <a:off x="990600" y="4331732"/>
              <a:ext cx="9144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>
                  <a:solidFill>
                    <a:schemeClr val="accent6"/>
                  </a:solidFill>
                  <a:latin typeface="Calibri"/>
                  <a:cs typeface="Calibri"/>
                </a:rPr>
                <a:t>Slow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4495800" y="3112532"/>
              <a:ext cx="9144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>
                  <a:solidFill>
                    <a:schemeClr val="accent6"/>
                  </a:solidFill>
                  <a:latin typeface="Calibri"/>
                  <a:cs typeface="Calibri"/>
                </a:rPr>
                <a:t>Slow</a:t>
              </a:r>
            </a:p>
          </p:txBody>
        </p:sp>
        <p:cxnSp>
          <p:nvCxnSpPr>
            <p:cNvPr id="60" name="Curved Connector 12"/>
            <p:cNvCxnSpPr/>
            <p:nvPr/>
          </p:nvCxnSpPr>
          <p:spPr>
            <a:xfrm rot="-5400000" flipH="1" flipV="1">
              <a:off x="5962650" y="3398282"/>
              <a:ext cx="152400" cy="190500"/>
            </a:xfrm>
            <a:prstGeom prst="curvedConnector4">
              <a:avLst>
                <a:gd name="adj1" fmla="val -635217"/>
                <a:gd name="adj2" fmla="val 482610"/>
              </a:avLst>
            </a:prstGeom>
            <a:ln w="76200">
              <a:solidFill>
                <a:schemeClr val="accent2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/>
            <p:cNvSpPr txBox="1"/>
            <p:nvPr/>
          </p:nvSpPr>
          <p:spPr>
            <a:xfrm>
              <a:off x="4572000" y="3645932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  <a:latin typeface="Calibri"/>
                  <a:cs typeface="Calibri"/>
                </a:rPr>
                <a:t>0.5 </a:t>
              </a: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4800600" y="2286000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  <a:latin typeface="Calibri"/>
                  <a:cs typeface="Calibri"/>
                </a:rPr>
                <a:t>0.5 </a:t>
              </a: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4724400" y="5334000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  <a:latin typeface="Calibri"/>
                  <a:cs typeface="Calibri"/>
                </a:rPr>
                <a:t>0.5 </a:t>
              </a: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5867400" y="4788932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  <a:latin typeface="Calibri"/>
                  <a:cs typeface="Calibri"/>
                </a:rPr>
                <a:t>0.5 </a:t>
              </a: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838200" y="5627132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  <a:latin typeface="Calibri"/>
                  <a:cs typeface="Calibri"/>
                </a:rPr>
                <a:t>1.0 </a:t>
              </a: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10210800" y="2579132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  <a:latin typeface="Calibri"/>
                  <a:cs typeface="Calibri"/>
                </a:rPr>
                <a:t>1.0 </a:t>
              </a: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1905000" y="5486400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B050"/>
                  </a:solidFill>
                  <a:latin typeface="Calibri"/>
                  <a:cs typeface="Calibri"/>
                </a:rPr>
                <a:t>+1 </a:t>
              </a: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3581400" y="3288268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B050"/>
                  </a:solidFill>
                  <a:latin typeface="Calibri"/>
                  <a:cs typeface="Calibri"/>
                </a:rPr>
                <a:t>+1 </a:t>
              </a: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5943600" y="2286000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B050"/>
                  </a:solidFill>
                  <a:latin typeface="Calibri"/>
                  <a:cs typeface="Calibri"/>
                </a:rPr>
                <a:t>+1 </a:t>
              </a: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4648200" y="5879068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B050"/>
                  </a:solidFill>
                  <a:latin typeface="Calibri"/>
                  <a:cs typeface="Calibri"/>
                </a:rPr>
                <a:t>+2 </a:t>
              </a: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6477000" y="4788415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B050"/>
                  </a:solidFill>
                  <a:latin typeface="Calibri"/>
                  <a:cs typeface="Calibri"/>
                </a:rPr>
                <a:t>+2 </a:t>
              </a: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10668000" y="3124200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B050"/>
                  </a:solidFill>
                  <a:latin typeface="Calibri"/>
                  <a:cs typeface="Calibri"/>
                </a:rPr>
                <a:t>-10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89029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Racing Search Tree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42744" y="1296472"/>
            <a:ext cx="928069" cy="610206"/>
          </a:xfrm>
          <a:prstGeom prst="rect">
            <a:avLst/>
          </a:prstGeom>
          <a:noFill/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653385" y="3125034"/>
            <a:ext cx="1014482" cy="639263"/>
          </a:xfrm>
          <a:prstGeom prst="rect">
            <a:avLst/>
          </a:prstGeom>
          <a:noFill/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823152" y="4941929"/>
            <a:ext cx="984669" cy="697377"/>
          </a:xfrm>
          <a:prstGeom prst="rect">
            <a:avLst/>
          </a:prstGeom>
          <a:noFill/>
        </p:spPr>
      </p:pic>
      <p:sp>
        <p:nvSpPr>
          <p:cNvPr id="8" name="Oval 7"/>
          <p:cNvSpPr/>
          <p:nvPr/>
        </p:nvSpPr>
        <p:spPr>
          <a:xfrm>
            <a:off x="1770447" y="2210753"/>
            <a:ext cx="304760" cy="304760"/>
          </a:xfrm>
          <a:prstGeom prst="ellipse">
            <a:avLst/>
          </a:prstGeom>
          <a:solidFill>
            <a:srgbClr val="B8EAC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7789464" y="2210753"/>
            <a:ext cx="304760" cy="304760"/>
          </a:xfrm>
          <a:prstGeom prst="ellipse">
            <a:avLst/>
          </a:prstGeom>
          <a:solidFill>
            <a:srgbClr val="B8EAC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>
            <a:stCxn id="5" idx="2"/>
            <a:endCxn id="9" idx="1"/>
          </p:cNvCxnSpPr>
          <p:nvPr/>
        </p:nvCxnSpPr>
        <p:spPr>
          <a:xfrm>
            <a:off x="5206779" y="1906677"/>
            <a:ext cx="2627316" cy="348707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5" idx="2"/>
            <a:endCxn id="8" idx="7"/>
          </p:cNvCxnSpPr>
          <p:nvPr/>
        </p:nvCxnSpPr>
        <p:spPr>
          <a:xfrm flipH="1">
            <a:off x="2030577" y="1906677"/>
            <a:ext cx="3176202" cy="348707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65279" y="3125034"/>
            <a:ext cx="928069" cy="610206"/>
          </a:xfrm>
          <a:prstGeom prst="rect">
            <a:avLst/>
          </a:prstGeom>
          <a:noFill/>
        </p:spPr>
      </p:pic>
      <p:cxnSp>
        <p:nvCxnSpPr>
          <p:cNvPr id="17" name="Straight Arrow Connector 16"/>
          <p:cNvCxnSpPr>
            <a:stCxn id="9" idx="4"/>
            <a:endCxn id="16" idx="0"/>
          </p:cNvCxnSpPr>
          <p:nvPr/>
        </p:nvCxnSpPr>
        <p:spPr>
          <a:xfrm flipH="1">
            <a:off x="6029314" y="2515513"/>
            <a:ext cx="1912530" cy="609521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9" idx="4"/>
            <a:endCxn id="6" idx="0"/>
          </p:cNvCxnSpPr>
          <p:nvPr/>
        </p:nvCxnSpPr>
        <p:spPr>
          <a:xfrm>
            <a:off x="7941844" y="2515513"/>
            <a:ext cx="2218783" cy="609521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51015" y="3124349"/>
            <a:ext cx="928069" cy="610206"/>
          </a:xfrm>
          <a:prstGeom prst="rect">
            <a:avLst/>
          </a:prstGeom>
          <a:noFill/>
        </p:spPr>
      </p:pic>
      <p:cxnSp>
        <p:nvCxnSpPr>
          <p:cNvPr id="26" name="Straight Arrow Connector 25"/>
          <p:cNvCxnSpPr>
            <a:stCxn id="8" idx="4"/>
            <a:endCxn id="25" idx="0"/>
          </p:cNvCxnSpPr>
          <p:nvPr/>
        </p:nvCxnSpPr>
        <p:spPr>
          <a:xfrm flipH="1">
            <a:off x="1915050" y="2515513"/>
            <a:ext cx="7778" cy="608836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72468" y="5029786"/>
            <a:ext cx="1014482" cy="639263"/>
          </a:xfrm>
          <a:prstGeom prst="rect">
            <a:avLst/>
          </a:prstGeom>
          <a:noFill/>
        </p:spPr>
      </p:pic>
      <p:sp>
        <p:nvSpPr>
          <p:cNvPr id="30" name="Oval 29"/>
          <p:cNvSpPr/>
          <p:nvPr/>
        </p:nvSpPr>
        <p:spPr>
          <a:xfrm>
            <a:off x="764420" y="4114820"/>
            <a:ext cx="304760" cy="304760"/>
          </a:xfrm>
          <a:prstGeom prst="ellipse">
            <a:avLst/>
          </a:prstGeom>
          <a:solidFill>
            <a:srgbClr val="B8EAC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2779678" y="4114820"/>
            <a:ext cx="304760" cy="304760"/>
          </a:xfrm>
          <a:prstGeom prst="ellipse">
            <a:avLst/>
          </a:prstGeom>
          <a:solidFill>
            <a:srgbClr val="B8EAC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Arrow Connector 31"/>
          <p:cNvCxnSpPr>
            <a:stCxn id="25" idx="2"/>
            <a:endCxn id="31" idx="1"/>
          </p:cNvCxnSpPr>
          <p:nvPr/>
        </p:nvCxnSpPr>
        <p:spPr>
          <a:xfrm>
            <a:off x="1915049" y="3734554"/>
            <a:ext cx="909260" cy="424897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25" idx="2"/>
            <a:endCxn id="30" idx="7"/>
          </p:cNvCxnSpPr>
          <p:nvPr/>
        </p:nvCxnSpPr>
        <p:spPr>
          <a:xfrm flipH="1">
            <a:off x="1024549" y="3734554"/>
            <a:ext cx="890500" cy="424897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60535" y="5029786"/>
            <a:ext cx="928069" cy="610206"/>
          </a:xfrm>
          <a:prstGeom prst="rect">
            <a:avLst/>
          </a:prstGeom>
          <a:noFill/>
        </p:spPr>
      </p:pic>
      <p:cxnSp>
        <p:nvCxnSpPr>
          <p:cNvPr id="35" name="Straight Arrow Connector 34"/>
          <p:cNvCxnSpPr>
            <a:stCxn id="31" idx="4"/>
            <a:endCxn id="34" idx="0"/>
          </p:cNvCxnSpPr>
          <p:nvPr/>
        </p:nvCxnSpPr>
        <p:spPr>
          <a:xfrm flipH="1">
            <a:off x="2524570" y="4419580"/>
            <a:ext cx="407488" cy="610206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31" idx="4"/>
            <a:endCxn id="29" idx="0"/>
          </p:cNvCxnSpPr>
          <p:nvPr/>
        </p:nvCxnSpPr>
        <p:spPr>
          <a:xfrm>
            <a:off x="2932058" y="4419580"/>
            <a:ext cx="447652" cy="610206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0544" y="5028416"/>
            <a:ext cx="928069" cy="610206"/>
          </a:xfrm>
          <a:prstGeom prst="rect">
            <a:avLst/>
          </a:prstGeom>
          <a:noFill/>
        </p:spPr>
      </p:pic>
      <p:cxnSp>
        <p:nvCxnSpPr>
          <p:cNvPr id="38" name="Straight Arrow Connector 37"/>
          <p:cNvCxnSpPr>
            <a:stCxn id="30" idx="4"/>
            <a:endCxn id="37" idx="0"/>
          </p:cNvCxnSpPr>
          <p:nvPr/>
        </p:nvCxnSpPr>
        <p:spPr>
          <a:xfrm>
            <a:off x="916801" y="4419580"/>
            <a:ext cx="7778" cy="608836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Oval 52"/>
          <p:cNvSpPr/>
          <p:nvPr/>
        </p:nvSpPr>
        <p:spPr>
          <a:xfrm>
            <a:off x="4863129" y="4114820"/>
            <a:ext cx="304760" cy="304760"/>
          </a:xfrm>
          <a:prstGeom prst="ellipse">
            <a:avLst/>
          </a:prstGeom>
          <a:solidFill>
            <a:srgbClr val="B8EAC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Straight Arrow Connector 55"/>
          <p:cNvCxnSpPr>
            <a:endCxn id="53" idx="7"/>
          </p:cNvCxnSpPr>
          <p:nvPr/>
        </p:nvCxnSpPr>
        <p:spPr>
          <a:xfrm flipH="1">
            <a:off x="5123258" y="3734554"/>
            <a:ext cx="890500" cy="424897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59252" y="5028416"/>
            <a:ext cx="928069" cy="610206"/>
          </a:xfrm>
          <a:prstGeom prst="rect">
            <a:avLst/>
          </a:prstGeom>
          <a:noFill/>
        </p:spPr>
      </p:pic>
      <p:cxnSp>
        <p:nvCxnSpPr>
          <p:cNvPr id="61" name="Straight Arrow Connector 60"/>
          <p:cNvCxnSpPr>
            <a:stCxn id="53" idx="4"/>
            <a:endCxn id="60" idx="0"/>
          </p:cNvCxnSpPr>
          <p:nvPr/>
        </p:nvCxnSpPr>
        <p:spPr>
          <a:xfrm>
            <a:off x="5015509" y="4419580"/>
            <a:ext cx="7778" cy="608836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86732" y="5029786"/>
            <a:ext cx="1014482" cy="639263"/>
          </a:xfrm>
          <a:prstGeom prst="rect">
            <a:avLst/>
          </a:prstGeom>
          <a:noFill/>
        </p:spPr>
      </p:pic>
      <p:sp>
        <p:nvSpPr>
          <p:cNvPr id="65" name="Oval 64"/>
          <p:cNvSpPr/>
          <p:nvPr/>
        </p:nvSpPr>
        <p:spPr>
          <a:xfrm>
            <a:off x="6893942" y="4114820"/>
            <a:ext cx="304760" cy="304760"/>
          </a:xfrm>
          <a:prstGeom prst="ellipse">
            <a:avLst/>
          </a:prstGeom>
          <a:solidFill>
            <a:srgbClr val="B8EAC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6" name="Straight Arrow Connector 65"/>
          <p:cNvCxnSpPr>
            <a:stCxn id="16" idx="2"/>
            <a:endCxn id="65" idx="1"/>
          </p:cNvCxnSpPr>
          <p:nvPr/>
        </p:nvCxnSpPr>
        <p:spPr>
          <a:xfrm>
            <a:off x="6029313" y="3735240"/>
            <a:ext cx="909260" cy="424212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74800" y="5029786"/>
            <a:ext cx="928069" cy="610206"/>
          </a:xfrm>
          <a:prstGeom prst="rect">
            <a:avLst/>
          </a:prstGeom>
          <a:noFill/>
        </p:spPr>
      </p:pic>
      <p:cxnSp>
        <p:nvCxnSpPr>
          <p:cNvPr id="68" name="Straight Arrow Connector 67"/>
          <p:cNvCxnSpPr>
            <a:stCxn id="65" idx="4"/>
            <a:endCxn id="67" idx="0"/>
          </p:cNvCxnSpPr>
          <p:nvPr/>
        </p:nvCxnSpPr>
        <p:spPr>
          <a:xfrm flipH="1">
            <a:off x="6638835" y="4419580"/>
            <a:ext cx="407488" cy="610206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65" idx="4"/>
            <a:endCxn id="64" idx="0"/>
          </p:cNvCxnSpPr>
          <p:nvPr/>
        </p:nvCxnSpPr>
        <p:spPr>
          <a:xfrm>
            <a:off x="7046322" y="4419580"/>
            <a:ext cx="447652" cy="610206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043864" y="5029101"/>
            <a:ext cx="1014482" cy="639263"/>
          </a:xfrm>
          <a:prstGeom prst="rect">
            <a:avLst/>
          </a:prstGeom>
          <a:noFill/>
        </p:spPr>
      </p:pic>
      <p:sp>
        <p:nvSpPr>
          <p:cNvPr id="72" name="Oval 71"/>
          <p:cNvSpPr/>
          <p:nvPr/>
        </p:nvSpPr>
        <p:spPr>
          <a:xfrm>
            <a:off x="8951074" y="4114135"/>
            <a:ext cx="304760" cy="304760"/>
          </a:xfrm>
          <a:prstGeom prst="ellipse">
            <a:avLst/>
          </a:prstGeom>
          <a:solidFill>
            <a:srgbClr val="B8EAC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Arrow Connector 72"/>
          <p:cNvCxnSpPr>
            <a:stCxn id="6" idx="2"/>
            <a:endCxn id="72" idx="7"/>
          </p:cNvCxnSpPr>
          <p:nvPr/>
        </p:nvCxnSpPr>
        <p:spPr>
          <a:xfrm flipH="1">
            <a:off x="9211204" y="3764297"/>
            <a:ext cx="949423" cy="394470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231932" y="5029101"/>
            <a:ext cx="928069" cy="610206"/>
          </a:xfrm>
          <a:prstGeom prst="rect">
            <a:avLst/>
          </a:prstGeom>
          <a:noFill/>
        </p:spPr>
      </p:pic>
      <p:cxnSp>
        <p:nvCxnSpPr>
          <p:cNvPr id="75" name="Straight Arrow Connector 74"/>
          <p:cNvCxnSpPr>
            <a:stCxn id="72" idx="4"/>
            <a:endCxn id="74" idx="0"/>
          </p:cNvCxnSpPr>
          <p:nvPr/>
        </p:nvCxnSpPr>
        <p:spPr>
          <a:xfrm flipH="1">
            <a:off x="8695967" y="4418895"/>
            <a:ext cx="407488" cy="610206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72" idx="4"/>
            <a:endCxn id="71" idx="0"/>
          </p:cNvCxnSpPr>
          <p:nvPr/>
        </p:nvCxnSpPr>
        <p:spPr>
          <a:xfrm>
            <a:off x="9103454" y="4418895"/>
            <a:ext cx="447652" cy="610206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/>
          <p:cNvSpPr/>
          <p:nvPr/>
        </p:nvSpPr>
        <p:spPr>
          <a:xfrm>
            <a:off x="11118493" y="4114820"/>
            <a:ext cx="304760" cy="304760"/>
          </a:xfrm>
          <a:prstGeom prst="ellipse">
            <a:avLst/>
          </a:prstGeom>
          <a:solidFill>
            <a:srgbClr val="B8EAC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0" name="Straight Arrow Connector 79"/>
          <p:cNvCxnSpPr>
            <a:stCxn id="6" idx="2"/>
            <a:endCxn id="79" idx="1"/>
          </p:cNvCxnSpPr>
          <p:nvPr/>
        </p:nvCxnSpPr>
        <p:spPr>
          <a:xfrm>
            <a:off x="10160627" y="3764296"/>
            <a:ext cx="1002497" cy="395155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>
            <a:stCxn id="79" idx="4"/>
          </p:cNvCxnSpPr>
          <p:nvPr/>
        </p:nvCxnSpPr>
        <p:spPr>
          <a:xfrm>
            <a:off x="11270873" y="4419580"/>
            <a:ext cx="7778" cy="608836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460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30" grpId="0" animBg="1"/>
      <p:bldP spid="31" grpId="0" animBg="1"/>
      <p:bldP spid="53" grpId="0" animBg="1"/>
      <p:bldP spid="65" grpId="0" animBg="1"/>
      <p:bldP spid="72" grpId="0" animBg="1"/>
      <p:bldP spid="7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/>
                <a:ea typeface="ＭＳ Ｐゴシック" pitchFamily="34" charset="-128"/>
                <a:cs typeface="Calibri"/>
              </a:rPr>
              <a:t>MDP Search Trees</a:t>
            </a:r>
          </a:p>
        </p:txBody>
      </p:sp>
      <p:sp>
        <p:nvSpPr>
          <p:cNvPr id="35842" name="Rectangle 3"/>
          <p:cNvSpPr>
            <a:spLocks noGrp="1" noChangeArrowheads="1"/>
          </p:cNvSpPr>
          <p:nvPr>
            <p:ph idx="1"/>
          </p:nvPr>
        </p:nvSpPr>
        <p:spPr>
          <a:xfrm>
            <a:off x="457140" y="1266313"/>
            <a:ext cx="11199941" cy="4525374"/>
          </a:xfrm>
        </p:spPr>
        <p:txBody>
          <a:bodyPr/>
          <a:lstStyle/>
          <a:p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Each MDP state projects an </a:t>
            </a:r>
            <a:r>
              <a:rPr lang="en-US" sz="2400" dirty="0" err="1">
                <a:latin typeface="Calibri"/>
                <a:ea typeface="ＭＳ Ｐゴシック" pitchFamily="34" charset="-128"/>
                <a:cs typeface="Calibri"/>
              </a:rPr>
              <a:t>expectimax</a:t>
            </a:r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-like search tree</a:t>
            </a:r>
          </a:p>
        </p:txBody>
      </p:sp>
      <p:sp>
        <p:nvSpPr>
          <p:cNvPr id="35843" name="AutoShape 4"/>
          <p:cNvSpPr>
            <a:spLocks noChangeArrowheads="1"/>
          </p:cNvSpPr>
          <p:nvPr/>
        </p:nvSpPr>
        <p:spPr bwMode="auto">
          <a:xfrm>
            <a:off x="5485686" y="2134563"/>
            <a:ext cx="457140" cy="365077"/>
          </a:xfrm>
          <a:prstGeom prst="triangle">
            <a:avLst>
              <a:gd name="adj" fmla="val 50000"/>
            </a:avLst>
          </a:prstGeom>
          <a:solidFill>
            <a:srgbClr val="8FAA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35844" name="AutoShape 5"/>
          <p:cNvSpPr>
            <a:spLocks noChangeArrowheads="1"/>
          </p:cNvSpPr>
          <p:nvPr/>
        </p:nvSpPr>
        <p:spPr bwMode="auto">
          <a:xfrm>
            <a:off x="5333305" y="5121849"/>
            <a:ext cx="457140" cy="365077"/>
          </a:xfrm>
          <a:prstGeom prst="triangle">
            <a:avLst>
              <a:gd name="adj" fmla="val 50000"/>
            </a:avLst>
          </a:prstGeom>
          <a:solidFill>
            <a:srgbClr val="8FAA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r" rtl="1"/>
            <a:endParaRPr lang="en-US">
              <a:latin typeface="Calibri"/>
              <a:cs typeface="Calibri"/>
            </a:endParaRPr>
          </a:p>
        </p:txBody>
      </p:sp>
      <p:grpSp>
        <p:nvGrpSpPr>
          <p:cNvPr id="35845" name="Group 6"/>
          <p:cNvGrpSpPr>
            <a:grpSpLocks/>
          </p:cNvGrpSpPr>
          <p:nvPr/>
        </p:nvGrpSpPr>
        <p:grpSpPr bwMode="auto">
          <a:xfrm>
            <a:off x="3885694" y="2515513"/>
            <a:ext cx="3733314" cy="1066661"/>
            <a:chOff x="1584" y="1680"/>
            <a:chExt cx="2352" cy="336"/>
          </a:xfrm>
        </p:grpSpPr>
        <p:sp>
          <p:nvSpPr>
            <p:cNvPr id="35869" name="Line 7"/>
            <p:cNvSpPr>
              <a:spLocks noChangeShapeType="1"/>
            </p:cNvSpPr>
            <p:nvPr/>
          </p:nvSpPr>
          <p:spPr bwMode="auto">
            <a:xfrm flipH="1">
              <a:off x="1584" y="1680"/>
              <a:ext cx="1152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35870" name="Line 8"/>
            <p:cNvSpPr>
              <a:spLocks noChangeShapeType="1"/>
            </p:cNvSpPr>
            <p:nvPr/>
          </p:nvSpPr>
          <p:spPr bwMode="auto">
            <a:xfrm>
              <a:off x="2736" y="1680"/>
              <a:ext cx="120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35871" name="Line 9"/>
            <p:cNvSpPr>
              <a:spLocks noChangeShapeType="1"/>
            </p:cNvSpPr>
            <p:nvPr/>
          </p:nvSpPr>
          <p:spPr bwMode="auto">
            <a:xfrm flipH="1">
              <a:off x="2304" y="1680"/>
              <a:ext cx="432" cy="33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35872" name="Line 10"/>
            <p:cNvSpPr>
              <a:spLocks noChangeShapeType="1"/>
            </p:cNvSpPr>
            <p:nvPr/>
          </p:nvSpPr>
          <p:spPr bwMode="auto">
            <a:xfrm>
              <a:off x="2736" y="1680"/>
              <a:ext cx="432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</p:grpSp>
      <p:sp>
        <p:nvSpPr>
          <p:cNvPr id="35846" name="Oval 11"/>
          <p:cNvSpPr>
            <a:spLocks noChangeArrowheads="1"/>
          </p:cNvSpPr>
          <p:nvPr/>
        </p:nvSpPr>
        <p:spPr bwMode="auto">
          <a:xfrm>
            <a:off x="4876165" y="3582174"/>
            <a:ext cx="380950" cy="380950"/>
          </a:xfrm>
          <a:prstGeom prst="ellipse">
            <a:avLst/>
          </a:prstGeom>
          <a:solidFill>
            <a:srgbClr val="B8EA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grpSp>
        <p:nvGrpSpPr>
          <p:cNvPr id="35847" name="Group 12"/>
          <p:cNvGrpSpPr>
            <a:grpSpLocks/>
          </p:cNvGrpSpPr>
          <p:nvPr/>
        </p:nvGrpSpPr>
        <p:grpSpPr bwMode="auto">
          <a:xfrm>
            <a:off x="3504743" y="3963125"/>
            <a:ext cx="3123793" cy="1142851"/>
            <a:chOff x="1536" y="2400"/>
            <a:chExt cx="1584" cy="624"/>
          </a:xfrm>
        </p:grpSpPr>
        <p:sp>
          <p:nvSpPr>
            <p:cNvPr id="35865" name="Line 13"/>
            <p:cNvSpPr>
              <a:spLocks noChangeShapeType="1"/>
            </p:cNvSpPr>
            <p:nvPr/>
          </p:nvSpPr>
          <p:spPr bwMode="auto">
            <a:xfrm flipH="1">
              <a:off x="1536" y="2400"/>
              <a:ext cx="776" cy="6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35866" name="Line 14"/>
            <p:cNvSpPr>
              <a:spLocks noChangeShapeType="1"/>
            </p:cNvSpPr>
            <p:nvPr/>
          </p:nvSpPr>
          <p:spPr bwMode="auto">
            <a:xfrm>
              <a:off x="2312" y="2400"/>
              <a:ext cx="808" cy="6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35867" name="Line 15"/>
            <p:cNvSpPr>
              <a:spLocks noChangeShapeType="1"/>
            </p:cNvSpPr>
            <p:nvPr/>
          </p:nvSpPr>
          <p:spPr bwMode="auto">
            <a:xfrm flipH="1">
              <a:off x="2021" y="2400"/>
              <a:ext cx="291" cy="624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35868" name="Line 16"/>
            <p:cNvSpPr>
              <a:spLocks noChangeShapeType="1"/>
            </p:cNvSpPr>
            <p:nvPr/>
          </p:nvSpPr>
          <p:spPr bwMode="auto">
            <a:xfrm>
              <a:off x="2312" y="2400"/>
              <a:ext cx="280" cy="62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</p:grpSp>
      <p:sp>
        <p:nvSpPr>
          <p:cNvPr id="35848" name="Text Box 17"/>
          <p:cNvSpPr txBox="1">
            <a:spLocks noChangeArrowheads="1"/>
          </p:cNvSpPr>
          <p:nvPr/>
        </p:nvSpPr>
        <p:spPr bwMode="auto">
          <a:xfrm>
            <a:off x="5409495" y="2834559"/>
            <a:ext cx="380950" cy="4000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a</a:t>
            </a:r>
          </a:p>
        </p:txBody>
      </p:sp>
      <p:sp>
        <p:nvSpPr>
          <p:cNvPr id="35849" name="Text Box 18"/>
          <p:cNvSpPr txBox="1">
            <a:spLocks noChangeArrowheads="1"/>
          </p:cNvSpPr>
          <p:nvPr/>
        </p:nvSpPr>
        <p:spPr bwMode="auto">
          <a:xfrm>
            <a:off x="5942826" y="2134563"/>
            <a:ext cx="380950" cy="4000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solidFill>
                  <a:srgbClr val="0000FF"/>
                </a:solidFill>
                <a:latin typeface="Calibri"/>
                <a:cs typeface="Calibri"/>
              </a:rPr>
              <a:t>s</a:t>
            </a:r>
          </a:p>
        </p:txBody>
      </p:sp>
      <p:sp>
        <p:nvSpPr>
          <p:cNvPr id="35850" name="Text Box 19"/>
          <p:cNvSpPr txBox="1">
            <a:spLocks noChangeArrowheads="1"/>
          </p:cNvSpPr>
          <p:nvPr/>
        </p:nvSpPr>
        <p:spPr bwMode="auto">
          <a:xfrm>
            <a:off x="5790446" y="5105976"/>
            <a:ext cx="457140" cy="4000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 rtl="1">
              <a:spcBef>
                <a:spcPct val="50000"/>
              </a:spcBef>
            </a:pPr>
            <a:r>
              <a:rPr lang="en-US" dirty="0">
                <a:solidFill>
                  <a:schemeClr val="accent2"/>
                </a:solidFill>
                <a:latin typeface="Calibri"/>
                <a:cs typeface="Calibri"/>
              </a:rPr>
              <a:t>s</a:t>
            </a:r>
            <a:r>
              <a:rPr lang="ja-JP" altLang="en-US">
                <a:solidFill>
                  <a:schemeClr val="accent2"/>
                </a:solidFill>
                <a:latin typeface="Calibri"/>
                <a:cs typeface="Calibri"/>
              </a:rPr>
              <a:t>’</a:t>
            </a: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</p:txBody>
      </p:sp>
      <p:sp>
        <p:nvSpPr>
          <p:cNvPr id="35851" name="Text Box 20"/>
          <p:cNvSpPr txBox="1">
            <a:spLocks noChangeArrowheads="1"/>
          </p:cNvSpPr>
          <p:nvPr/>
        </p:nvSpPr>
        <p:spPr bwMode="auto">
          <a:xfrm>
            <a:off x="5257115" y="3582174"/>
            <a:ext cx="761901" cy="4000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solidFill>
                  <a:srgbClr val="008000"/>
                </a:solidFill>
                <a:latin typeface="Calibri"/>
                <a:cs typeface="Calibri"/>
              </a:rPr>
              <a:t>s, a</a:t>
            </a:r>
          </a:p>
        </p:txBody>
      </p:sp>
      <p:grpSp>
        <p:nvGrpSpPr>
          <p:cNvPr id="35852" name="Group 21"/>
          <p:cNvGrpSpPr>
            <a:grpSpLocks/>
          </p:cNvGrpSpPr>
          <p:nvPr/>
        </p:nvGrpSpPr>
        <p:grpSpPr bwMode="auto">
          <a:xfrm>
            <a:off x="3733313" y="5486926"/>
            <a:ext cx="3733314" cy="533331"/>
            <a:chOff x="1584" y="1680"/>
            <a:chExt cx="2352" cy="336"/>
          </a:xfrm>
        </p:grpSpPr>
        <p:sp>
          <p:nvSpPr>
            <p:cNvPr id="35861" name="Line 22"/>
            <p:cNvSpPr>
              <a:spLocks noChangeShapeType="1"/>
            </p:cNvSpPr>
            <p:nvPr/>
          </p:nvSpPr>
          <p:spPr bwMode="auto">
            <a:xfrm flipH="1">
              <a:off x="1584" y="1680"/>
              <a:ext cx="1152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35862" name="Line 23"/>
            <p:cNvSpPr>
              <a:spLocks noChangeShapeType="1"/>
            </p:cNvSpPr>
            <p:nvPr/>
          </p:nvSpPr>
          <p:spPr bwMode="auto">
            <a:xfrm>
              <a:off x="2736" y="1680"/>
              <a:ext cx="120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35863" name="Line 24"/>
            <p:cNvSpPr>
              <a:spLocks noChangeShapeType="1"/>
            </p:cNvSpPr>
            <p:nvPr/>
          </p:nvSpPr>
          <p:spPr bwMode="auto">
            <a:xfrm flipH="1">
              <a:off x="2304" y="1680"/>
              <a:ext cx="432" cy="33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35864" name="Line 25"/>
            <p:cNvSpPr>
              <a:spLocks noChangeShapeType="1"/>
            </p:cNvSpPr>
            <p:nvPr/>
          </p:nvSpPr>
          <p:spPr bwMode="auto">
            <a:xfrm>
              <a:off x="2736" y="1680"/>
              <a:ext cx="432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</p:grpSp>
      <p:sp>
        <p:nvSpPr>
          <p:cNvPr id="35853" name="Freeform 26"/>
          <p:cNvSpPr>
            <a:spLocks/>
          </p:cNvSpPr>
          <p:nvPr/>
        </p:nvSpPr>
        <p:spPr bwMode="auto">
          <a:xfrm>
            <a:off x="5485685" y="4167886"/>
            <a:ext cx="2133322" cy="404759"/>
          </a:xfrm>
          <a:custGeom>
            <a:avLst/>
            <a:gdLst>
              <a:gd name="T0" fmla="*/ 0 w 1344"/>
              <a:gd name="T1" fmla="*/ 2147483647 h 255"/>
              <a:gd name="T2" fmla="*/ 2147483647 w 1344"/>
              <a:gd name="T3" fmla="*/ 2147483647 h 255"/>
              <a:gd name="T4" fmla="*/ 2147483647 w 1344"/>
              <a:gd name="T5" fmla="*/ 2147483647 h 255"/>
              <a:gd name="T6" fmla="*/ 0 60000 65536"/>
              <a:gd name="T7" fmla="*/ 0 60000 65536"/>
              <a:gd name="T8" fmla="*/ 0 60000 65536"/>
              <a:gd name="T9" fmla="*/ 0 w 1344"/>
              <a:gd name="T10" fmla="*/ 0 h 255"/>
              <a:gd name="T11" fmla="*/ 1344 w 1344"/>
              <a:gd name="T12" fmla="*/ 255 h 255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344" h="255">
                <a:moveTo>
                  <a:pt x="0" y="255"/>
                </a:moveTo>
                <a:cubicBezTo>
                  <a:pt x="79" y="219"/>
                  <a:pt x="251" y="80"/>
                  <a:pt x="475" y="40"/>
                </a:cubicBezTo>
                <a:cubicBezTo>
                  <a:pt x="699" y="0"/>
                  <a:pt x="1199" y="19"/>
                  <a:pt x="1344" y="15"/>
                </a:cubicBezTo>
              </a:path>
            </a:pathLst>
          </a:custGeom>
          <a:noFill/>
          <a:ln w="50800">
            <a:solidFill>
              <a:srgbClr val="C00000"/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35854" name="Text Box 27"/>
          <p:cNvSpPr txBox="1">
            <a:spLocks noChangeArrowheads="1"/>
          </p:cNvSpPr>
          <p:nvPr/>
        </p:nvSpPr>
        <p:spPr bwMode="auto">
          <a:xfrm>
            <a:off x="7771388" y="3963125"/>
            <a:ext cx="2819033" cy="13232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solidFill>
                  <a:srgbClr val="C00000"/>
                </a:solidFill>
                <a:latin typeface="Calibri"/>
                <a:cs typeface="Calibri"/>
              </a:rPr>
              <a:t>(</a:t>
            </a:r>
            <a:r>
              <a:rPr lang="en-US" dirty="0" err="1">
                <a:solidFill>
                  <a:srgbClr val="C00000"/>
                </a:solidFill>
                <a:latin typeface="Calibri"/>
                <a:cs typeface="Calibri"/>
              </a:rPr>
              <a:t>s,a,s</a:t>
            </a:r>
            <a:r>
              <a:rPr lang="ja-JP" altLang="en-US" dirty="0">
                <a:solidFill>
                  <a:srgbClr val="C00000"/>
                </a:solidFill>
                <a:latin typeface="Calibri"/>
                <a:cs typeface="Calibri"/>
              </a:rPr>
              <a:t>’</a:t>
            </a:r>
            <a:r>
              <a:rPr lang="en-US" altLang="ja-JP" dirty="0">
                <a:solidFill>
                  <a:srgbClr val="C00000"/>
                </a:solidFill>
                <a:latin typeface="Calibri"/>
                <a:cs typeface="Calibri"/>
              </a:rPr>
              <a:t>) called a </a:t>
            </a:r>
            <a:r>
              <a:rPr lang="en-US" altLang="ja-JP" i="1" dirty="0">
                <a:solidFill>
                  <a:srgbClr val="C00000"/>
                </a:solidFill>
                <a:latin typeface="Calibri"/>
                <a:cs typeface="Calibri"/>
              </a:rPr>
              <a:t>transition</a:t>
            </a:r>
          </a:p>
          <a:p>
            <a:pPr>
              <a:spcBef>
                <a:spcPct val="50000"/>
              </a:spcBef>
            </a:pPr>
            <a:r>
              <a:rPr lang="en-US" dirty="0">
                <a:solidFill>
                  <a:srgbClr val="C00000"/>
                </a:solidFill>
                <a:latin typeface="Calibri"/>
                <a:cs typeface="Calibri"/>
              </a:rPr>
              <a:t>T(</a:t>
            </a:r>
            <a:r>
              <a:rPr lang="en-US" dirty="0" err="1">
                <a:solidFill>
                  <a:srgbClr val="C00000"/>
                </a:solidFill>
                <a:latin typeface="Calibri"/>
                <a:cs typeface="Calibri"/>
              </a:rPr>
              <a:t>s,a,s</a:t>
            </a:r>
            <a:r>
              <a:rPr lang="ja-JP" altLang="en-US" dirty="0">
                <a:solidFill>
                  <a:srgbClr val="C00000"/>
                </a:solidFill>
                <a:latin typeface="Calibri"/>
                <a:cs typeface="Calibri"/>
              </a:rPr>
              <a:t>’</a:t>
            </a:r>
            <a:r>
              <a:rPr lang="en-US" altLang="ja-JP" dirty="0">
                <a:solidFill>
                  <a:srgbClr val="C00000"/>
                </a:solidFill>
                <a:latin typeface="Calibri"/>
                <a:cs typeface="Calibri"/>
              </a:rPr>
              <a:t>) = P(s</a:t>
            </a:r>
            <a:r>
              <a:rPr lang="ja-JP" altLang="en-US" dirty="0">
                <a:solidFill>
                  <a:srgbClr val="C00000"/>
                </a:solidFill>
                <a:latin typeface="Calibri"/>
                <a:cs typeface="Calibri"/>
              </a:rPr>
              <a:t>’</a:t>
            </a:r>
            <a:r>
              <a:rPr lang="en-US" altLang="ja-JP" dirty="0">
                <a:solidFill>
                  <a:srgbClr val="C00000"/>
                </a:solidFill>
                <a:latin typeface="Calibri"/>
                <a:cs typeface="Calibri"/>
              </a:rPr>
              <a:t>|</a:t>
            </a:r>
            <a:r>
              <a:rPr lang="en-US" altLang="ja-JP" dirty="0" err="1">
                <a:solidFill>
                  <a:srgbClr val="C00000"/>
                </a:solidFill>
                <a:latin typeface="Calibri"/>
                <a:cs typeface="Calibri"/>
              </a:rPr>
              <a:t>s,a</a:t>
            </a:r>
            <a:r>
              <a:rPr lang="en-US" altLang="ja-JP" dirty="0">
                <a:solidFill>
                  <a:srgbClr val="C00000"/>
                </a:solidFill>
                <a:latin typeface="Calibri"/>
                <a:cs typeface="Calibri"/>
              </a:rPr>
              <a:t>)</a:t>
            </a:r>
          </a:p>
          <a:p>
            <a:pPr>
              <a:spcBef>
                <a:spcPct val="50000"/>
              </a:spcBef>
            </a:pPr>
            <a:r>
              <a:rPr lang="en-US" dirty="0">
                <a:solidFill>
                  <a:srgbClr val="C00000"/>
                </a:solidFill>
                <a:latin typeface="Calibri"/>
                <a:cs typeface="Calibri"/>
              </a:rPr>
              <a:t>R(</a:t>
            </a:r>
            <a:r>
              <a:rPr lang="en-US" dirty="0" err="1">
                <a:solidFill>
                  <a:srgbClr val="C00000"/>
                </a:solidFill>
                <a:latin typeface="Calibri"/>
                <a:cs typeface="Calibri"/>
              </a:rPr>
              <a:t>s,a,s</a:t>
            </a:r>
            <a:r>
              <a:rPr lang="ja-JP" altLang="en-US" dirty="0">
                <a:solidFill>
                  <a:srgbClr val="C00000"/>
                </a:solidFill>
                <a:latin typeface="Calibri"/>
                <a:cs typeface="Calibri"/>
              </a:rPr>
              <a:t>’</a:t>
            </a:r>
            <a:r>
              <a:rPr lang="en-US" altLang="ja-JP" dirty="0">
                <a:solidFill>
                  <a:srgbClr val="C00000"/>
                </a:solidFill>
                <a:latin typeface="Calibri"/>
                <a:cs typeface="Calibri"/>
              </a:rPr>
              <a:t>)</a:t>
            </a:r>
            <a:endParaRPr lang="en-US" dirty="0">
              <a:solidFill>
                <a:srgbClr val="C00000"/>
              </a:solidFill>
              <a:latin typeface="Calibri"/>
              <a:cs typeface="Calibri"/>
            </a:endParaRPr>
          </a:p>
        </p:txBody>
      </p:sp>
      <p:sp>
        <p:nvSpPr>
          <p:cNvPr id="35855" name="Text Box 28"/>
          <p:cNvSpPr txBox="1">
            <a:spLocks noChangeArrowheads="1"/>
          </p:cNvSpPr>
          <p:nvPr/>
        </p:nvSpPr>
        <p:spPr bwMode="auto">
          <a:xfrm>
            <a:off x="4495214" y="4420265"/>
            <a:ext cx="1066661" cy="4000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s,a,s</a:t>
            </a:r>
            <a:r>
              <a:rPr lang="ja-JP" altLang="en-US">
                <a:latin typeface="Calibri"/>
                <a:cs typeface="Calibri"/>
              </a:rPr>
              <a:t>’</a:t>
            </a:r>
            <a:endParaRPr lang="en-US">
              <a:latin typeface="Calibri"/>
              <a:cs typeface="Calibri"/>
            </a:endParaRPr>
          </a:p>
        </p:txBody>
      </p:sp>
      <p:sp>
        <p:nvSpPr>
          <p:cNvPr id="35856" name="Freeform 29"/>
          <p:cNvSpPr>
            <a:spLocks/>
          </p:cNvSpPr>
          <p:nvPr/>
        </p:nvSpPr>
        <p:spPr bwMode="auto">
          <a:xfrm>
            <a:off x="6331713" y="2302816"/>
            <a:ext cx="2201575" cy="60317"/>
          </a:xfrm>
          <a:custGeom>
            <a:avLst/>
            <a:gdLst>
              <a:gd name="T0" fmla="*/ 0 w 1387"/>
              <a:gd name="T1" fmla="*/ 2147483647 h 38"/>
              <a:gd name="T2" fmla="*/ 2147483647 w 1387"/>
              <a:gd name="T3" fmla="*/ 2147483647 h 38"/>
              <a:gd name="T4" fmla="*/ 2147483647 w 1387"/>
              <a:gd name="T5" fmla="*/ 0 h 38"/>
              <a:gd name="T6" fmla="*/ 0 60000 65536"/>
              <a:gd name="T7" fmla="*/ 0 60000 65536"/>
              <a:gd name="T8" fmla="*/ 0 60000 65536"/>
              <a:gd name="T9" fmla="*/ 0 w 1387"/>
              <a:gd name="T10" fmla="*/ 0 h 38"/>
              <a:gd name="T11" fmla="*/ 1387 w 1387"/>
              <a:gd name="T12" fmla="*/ 38 h 3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387" h="38">
                <a:moveTo>
                  <a:pt x="0" y="38"/>
                </a:moveTo>
                <a:cubicBezTo>
                  <a:pt x="86" y="36"/>
                  <a:pt x="287" y="31"/>
                  <a:pt x="518" y="25"/>
                </a:cubicBezTo>
                <a:cubicBezTo>
                  <a:pt x="749" y="19"/>
                  <a:pt x="1242" y="4"/>
                  <a:pt x="1387" y="0"/>
                </a:cubicBezTo>
              </a:path>
            </a:pathLst>
          </a:custGeom>
          <a:noFill/>
          <a:ln w="50800">
            <a:solidFill>
              <a:srgbClr val="0000FF"/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35857" name="Text Box 30"/>
          <p:cNvSpPr txBox="1">
            <a:spLocks noChangeArrowheads="1"/>
          </p:cNvSpPr>
          <p:nvPr/>
        </p:nvSpPr>
        <p:spPr bwMode="auto">
          <a:xfrm>
            <a:off x="8609479" y="2101229"/>
            <a:ext cx="1371421" cy="4000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solidFill>
                  <a:srgbClr val="0000FF"/>
                </a:solidFill>
                <a:latin typeface="Calibri"/>
                <a:cs typeface="Calibri"/>
              </a:rPr>
              <a:t>s is a </a:t>
            </a:r>
            <a:r>
              <a:rPr lang="en-US" i="1" dirty="0">
                <a:solidFill>
                  <a:srgbClr val="0000FF"/>
                </a:solidFill>
                <a:latin typeface="Calibri"/>
                <a:cs typeface="Calibri"/>
              </a:rPr>
              <a:t>state</a:t>
            </a:r>
          </a:p>
        </p:txBody>
      </p:sp>
      <p:sp>
        <p:nvSpPr>
          <p:cNvPr id="35858" name="Freeform 31"/>
          <p:cNvSpPr>
            <a:spLocks/>
          </p:cNvSpPr>
          <p:nvPr/>
        </p:nvSpPr>
        <p:spPr bwMode="auto">
          <a:xfrm flipH="1">
            <a:off x="3047603" y="3734554"/>
            <a:ext cx="1676182" cy="76190"/>
          </a:xfrm>
          <a:custGeom>
            <a:avLst/>
            <a:gdLst>
              <a:gd name="T0" fmla="*/ 0 w 1387"/>
              <a:gd name="T1" fmla="*/ 2147483647 h 38"/>
              <a:gd name="T2" fmla="*/ 2147483647 w 1387"/>
              <a:gd name="T3" fmla="*/ 2147483647 h 38"/>
              <a:gd name="T4" fmla="*/ 2147483647 w 1387"/>
              <a:gd name="T5" fmla="*/ 0 h 38"/>
              <a:gd name="T6" fmla="*/ 0 60000 65536"/>
              <a:gd name="T7" fmla="*/ 0 60000 65536"/>
              <a:gd name="T8" fmla="*/ 0 60000 65536"/>
              <a:gd name="T9" fmla="*/ 0 w 1387"/>
              <a:gd name="T10" fmla="*/ 0 h 38"/>
              <a:gd name="T11" fmla="*/ 1387 w 1387"/>
              <a:gd name="T12" fmla="*/ 38 h 3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387" h="38">
                <a:moveTo>
                  <a:pt x="0" y="38"/>
                </a:moveTo>
                <a:cubicBezTo>
                  <a:pt x="86" y="36"/>
                  <a:pt x="287" y="31"/>
                  <a:pt x="518" y="25"/>
                </a:cubicBezTo>
                <a:cubicBezTo>
                  <a:pt x="749" y="19"/>
                  <a:pt x="1242" y="4"/>
                  <a:pt x="1387" y="0"/>
                </a:cubicBezTo>
              </a:path>
            </a:pathLst>
          </a:custGeom>
          <a:noFill/>
          <a:ln w="50800">
            <a:solidFill>
              <a:srgbClr val="008000"/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35859" name="Text Box 32"/>
          <p:cNvSpPr txBox="1">
            <a:spLocks noChangeArrowheads="1"/>
          </p:cNvSpPr>
          <p:nvPr/>
        </p:nvSpPr>
        <p:spPr bwMode="auto">
          <a:xfrm>
            <a:off x="1752372" y="3429794"/>
            <a:ext cx="1371421" cy="7077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solidFill>
                  <a:srgbClr val="008000"/>
                </a:solidFill>
                <a:latin typeface="Calibri"/>
                <a:cs typeface="Calibri"/>
              </a:rPr>
              <a:t>(s, a) is a </a:t>
            </a:r>
            <a:r>
              <a:rPr lang="en-US" i="1" dirty="0">
                <a:solidFill>
                  <a:srgbClr val="008000"/>
                </a:solidFill>
                <a:latin typeface="Calibri"/>
                <a:cs typeface="Calibri"/>
              </a:rPr>
              <a:t>q-state</a:t>
            </a: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2744312"/>
            <a:ext cx="3017445" cy="2259404"/>
          </a:xfrm>
          <a:prstGeom prst="rect">
            <a:avLst/>
          </a:prstGeom>
          <a:noFill/>
        </p:spPr>
      </p:pic>
      <p:pic>
        <p:nvPicPr>
          <p:cNvPr id="3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133280" y="4346291"/>
            <a:ext cx="1844298" cy="1595560"/>
          </a:xfrm>
          <a:prstGeom prst="rect">
            <a:avLst/>
          </a:prstGeom>
          <a:noFill/>
        </p:spPr>
      </p:pic>
      <p:pic>
        <p:nvPicPr>
          <p:cNvPr id="3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904710" y="1449768"/>
            <a:ext cx="2057132" cy="144242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563894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dirty="0"/>
              <a:t>Markov </a:t>
            </a:r>
            <a:r>
              <a:rPr lang="tr-TR" dirty="0" err="1"/>
              <a:t>Property</a:t>
            </a:r>
            <a:r>
              <a:rPr lang="tr-TR" dirty="0"/>
              <a:t> </a:t>
            </a:r>
            <a:endParaRPr lang="ko-KR" altLang="en-US" dirty="0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89A94F07-F45B-C485-FB96-37769B90F5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654" y="2637706"/>
            <a:ext cx="9705975" cy="177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61773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rickRed}{1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9"/>
  <p:tag name="PICTUREFILESIZE" val="98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rickRed}{\gamma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12"/>
  <p:tag name="PICTUREFILESIZE" val="170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rickRed}{\gamma^2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22"/>
  <p:tag name="PICTUREFILESIZE" val="320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rickRed}{1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9"/>
  <p:tag name="PICTUREFILESIZE" val="98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rickRed}{\gamma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12"/>
  <p:tag name="PICTUREFILESIZE" val="170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rickRed}{\gamma^2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22"/>
  <p:tag name="PICTUREFILESIZE" val="3201"/>
</p:tagLst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1">
      <a:majorFont>
        <a:latin typeface="Calibri"/>
        <a:ea typeface="맑은 고딕"/>
        <a:cs typeface=""/>
      </a:majorFont>
      <a:minorFont>
        <a:latin typeface="Calibri Light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15289</TotalTime>
  <Words>734</Words>
  <Application>Microsoft Office PowerPoint</Application>
  <PresentationFormat>Özel</PresentationFormat>
  <Paragraphs>151</Paragraphs>
  <Slides>26</Slides>
  <Notes>17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8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26</vt:i4>
      </vt:variant>
    </vt:vector>
  </HeadingPairs>
  <TitlesOfParts>
    <vt:vector size="35" baseType="lpstr">
      <vt:lpstr>굴림체</vt:lpstr>
      <vt:lpstr>맑은 고딕</vt:lpstr>
      <vt:lpstr>Wingdings</vt:lpstr>
      <vt:lpstr>Calibri Light</vt:lpstr>
      <vt:lpstr>Times-Roman</vt:lpstr>
      <vt:lpstr>Calibri</vt:lpstr>
      <vt:lpstr>Arial</vt:lpstr>
      <vt:lpstr>Noto Sans</vt:lpstr>
      <vt:lpstr>Office 테마</vt:lpstr>
      <vt:lpstr>CENG401 MACHINE LEARNING  AND  ARTIFICIAL  INTELLIGENCE</vt:lpstr>
      <vt:lpstr>Markov Decision Processes II</vt:lpstr>
      <vt:lpstr>MDP Basics and Terminology</vt:lpstr>
      <vt:lpstr>Recap: Defining MDPs</vt:lpstr>
      <vt:lpstr>Example: Racing</vt:lpstr>
      <vt:lpstr>Example: Racing</vt:lpstr>
      <vt:lpstr>Racing Search Tree</vt:lpstr>
      <vt:lpstr>MDP Search Trees</vt:lpstr>
      <vt:lpstr>Markov Property </vt:lpstr>
      <vt:lpstr>Markov Property </vt:lpstr>
      <vt:lpstr>Markov Process</vt:lpstr>
      <vt:lpstr>Solving MDPs</vt:lpstr>
      <vt:lpstr>Example of Markov Chain</vt:lpstr>
      <vt:lpstr>Example of Markov Chain</vt:lpstr>
      <vt:lpstr>Example of Markov Chain</vt:lpstr>
      <vt:lpstr>Markov Reward Process</vt:lpstr>
      <vt:lpstr>Return</vt:lpstr>
      <vt:lpstr>Discounting</vt:lpstr>
      <vt:lpstr>Discounting</vt:lpstr>
      <vt:lpstr>Value Function</vt:lpstr>
      <vt:lpstr>Student MRP </vt:lpstr>
      <vt:lpstr>Student MRP Returns</vt:lpstr>
      <vt:lpstr>Policy Methods</vt:lpstr>
      <vt:lpstr>POLICIES</vt:lpstr>
      <vt:lpstr>Recap: MDPs</vt:lpstr>
      <vt:lpstr>Next Week: Reinforcement Learning!</vt:lpstr>
    </vt:vector>
  </TitlesOfParts>
  <Manager>Slide Members</Manager>
  <Company>YESFORM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Members</dc:title>
  <dc:subject>Powerpoint Templates , Diagram, Chart, Google slides, Keynote</dc:subject>
  <dc:creator>Slide Members by HS.SEO</dc:creator>
  <cp:keywords>SlideMembers, ppt, PPT Templates, Presentation, Diagram, Chart, Yesform, Google slides, Keynote, Free Slides</cp:keywords>
  <dc:description>The copyright of this document is at Slide Members. Unauthorized copying may result in legal sanctions.</dc:description>
  <cp:lastModifiedBy>muratsimsek003@gmail.com</cp:lastModifiedBy>
  <cp:revision>169</cp:revision>
  <dcterms:created xsi:type="dcterms:W3CDTF">2010-02-01T08:03:16Z</dcterms:created>
  <dcterms:modified xsi:type="dcterms:W3CDTF">2023-11-10T10:25:24Z</dcterms:modified>
  <cp:category>www.slidemembers.com</cp:category>
</cp:coreProperties>
</file>